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8"/>
    <p:sldId id="257" r:id="rId39"/>
    <p:sldId id="258" r:id="rId40"/>
    <p:sldId id="259" r:id="rId41"/>
    <p:sldId id="260" r:id="rId42"/>
    <p:sldId id="261" r:id="rId43"/>
    <p:sldId id="262" r:id="rId44"/>
    <p:sldId id="263" r:id="rId45"/>
    <p:sldId id="264" r:id="rId46"/>
    <p:sldId id="265" r:id="rId47"/>
    <p:sldId id="266" r:id="rId48"/>
    <p:sldId id="267" r:id="rId49"/>
    <p:sldId id="268" r:id="rId50"/>
    <p:sldId id="269" r:id="rId51"/>
    <p:sldId id="270" r:id="rId52"/>
    <p:sldId id="271" r:id="rId53"/>
    <p:sldId id="272" r:id="rId54"/>
    <p:sldId id="273" r:id="rId55"/>
    <p:sldId id="274" r:id="rId56"/>
    <p:sldId id="275" r:id="rId57"/>
    <p:sldId id="276" r:id="rId5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1" charset="1" panose="020B0503030501040103"/>
      <p:regular r:id="rId10"/>
    </p:embeddedFont>
    <p:embeddedFont>
      <p:font typeface="Canva Sans 1 Bold" charset="1" panose="020B0803030501040103"/>
      <p:regular r:id="rId11"/>
    </p:embeddedFont>
    <p:embeddedFont>
      <p:font typeface="Canva Sans 1 Italics" charset="1" panose="020B0503030501040103"/>
      <p:regular r:id="rId12"/>
    </p:embeddedFont>
    <p:embeddedFont>
      <p:font typeface="Canva Sans 1 Bold Italics" charset="1" panose="020B0803030501040103"/>
      <p:regular r:id="rId13"/>
    </p:embeddedFont>
    <p:embeddedFont>
      <p:font typeface="Canva Sans 2" charset="1" panose="020B0503030501040103"/>
      <p:regular r:id="rId14"/>
    </p:embeddedFont>
    <p:embeddedFont>
      <p:font typeface="Canva Sans 2 Bold" charset="1" panose="020B0803030501040103"/>
      <p:regular r:id="rId15"/>
    </p:embeddedFont>
    <p:embeddedFont>
      <p:font typeface="Canva Sans 2 Italics" charset="1" panose="020B0503030501040103"/>
      <p:regular r:id="rId16"/>
    </p:embeddedFont>
    <p:embeddedFont>
      <p:font typeface="Canva Sans 2 Bold Italics" charset="1" panose="020B0803030501040103"/>
      <p:regular r:id="rId17"/>
    </p:embeddedFont>
    <p:embeddedFont>
      <p:font typeface="Canva Sans 2 Medium" charset="1" panose="020B0603030501040103"/>
      <p:regular r:id="rId18"/>
    </p:embeddedFont>
    <p:embeddedFont>
      <p:font typeface="Canva Sans 2 Medium Italics" charset="1" panose="020B0603030501040103"/>
      <p:regular r:id="rId19"/>
    </p:embeddedFont>
    <p:embeddedFont>
      <p:font typeface="Poppins" charset="1" panose="00000500000000000000"/>
      <p:regular r:id="rId20"/>
    </p:embeddedFont>
    <p:embeddedFont>
      <p:font typeface="Poppins Bold" charset="1" panose="00000800000000000000"/>
      <p:regular r:id="rId21"/>
    </p:embeddedFont>
    <p:embeddedFont>
      <p:font typeface="Poppins Italics" charset="1" panose="00000500000000000000"/>
      <p:regular r:id="rId22"/>
    </p:embeddedFont>
    <p:embeddedFont>
      <p:font typeface="Poppins Bold Italics" charset="1" panose="00000800000000000000"/>
      <p:regular r:id="rId23"/>
    </p:embeddedFont>
    <p:embeddedFont>
      <p:font typeface="Poppins Thin" charset="1" panose="00000300000000000000"/>
      <p:regular r:id="rId24"/>
    </p:embeddedFont>
    <p:embeddedFont>
      <p:font typeface="Poppins Thin Italics" charset="1" panose="00000300000000000000"/>
      <p:regular r:id="rId25"/>
    </p:embeddedFont>
    <p:embeddedFont>
      <p:font typeface="Poppins Extra-Light" charset="1" panose="00000300000000000000"/>
      <p:regular r:id="rId26"/>
    </p:embeddedFont>
    <p:embeddedFont>
      <p:font typeface="Poppins Extra-Light Italics" charset="1" panose="00000300000000000000"/>
      <p:regular r:id="rId27"/>
    </p:embeddedFont>
    <p:embeddedFont>
      <p:font typeface="Poppins Light" charset="1" panose="00000400000000000000"/>
      <p:regular r:id="rId28"/>
    </p:embeddedFont>
    <p:embeddedFont>
      <p:font typeface="Poppins Light Italics" charset="1" panose="00000400000000000000"/>
      <p:regular r:id="rId29"/>
    </p:embeddedFont>
    <p:embeddedFont>
      <p:font typeface="Poppins Medium" charset="1" panose="00000600000000000000"/>
      <p:regular r:id="rId30"/>
    </p:embeddedFont>
    <p:embeddedFont>
      <p:font typeface="Poppins Medium Italics" charset="1" panose="00000600000000000000"/>
      <p:regular r:id="rId31"/>
    </p:embeddedFont>
    <p:embeddedFont>
      <p:font typeface="Poppins Semi-Bold" charset="1" panose="00000700000000000000"/>
      <p:regular r:id="rId32"/>
    </p:embeddedFont>
    <p:embeddedFont>
      <p:font typeface="Poppins Semi-Bold Italics" charset="1" panose="00000700000000000000"/>
      <p:regular r:id="rId33"/>
    </p:embeddedFont>
    <p:embeddedFont>
      <p:font typeface="Poppins Ultra-Bold" charset="1" panose="00000900000000000000"/>
      <p:regular r:id="rId34"/>
    </p:embeddedFont>
    <p:embeddedFont>
      <p:font typeface="Poppins Ultra-Bold Italics" charset="1" panose="00000900000000000000"/>
      <p:regular r:id="rId35"/>
    </p:embeddedFont>
    <p:embeddedFont>
      <p:font typeface="Poppins Heavy" charset="1" panose="00000A00000000000000"/>
      <p:regular r:id="rId36"/>
    </p:embeddedFont>
    <p:embeddedFont>
      <p:font typeface="Poppins Heavy Italics" charset="1" panose="00000A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47" Target="slides/slide10.xml" Type="http://schemas.openxmlformats.org/officeDocument/2006/relationships/slide"/><Relationship Id="rId48" Target="slides/slide11.xml" Type="http://schemas.openxmlformats.org/officeDocument/2006/relationships/slide"/><Relationship Id="rId49" Target="slides/slide12.xml" Type="http://schemas.openxmlformats.org/officeDocument/2006/relationships/slide"/><Relationship Id="rId5" Target="tableStyles.xml" Type="http://schemas.openxmlformats.org/officeDocument/2006/relationships/tableStyles"/><Relationship Id="rId50" Target="slides/slide13.xml" Type="http://schemas.openxmlformats.org/officeDocument/2006/relationships/slide"/><Relationship Id="rId51" Target="slides/slide14.xml" Type="http://schemas.openxmlformats.org/officeDocument/2006/relationships/slide"/><Relationship Id="rId52" Target="slides/slide15.xml" Type="http://schemas.openxmlformats.org/officeDocument/2006/relationships/slide"/><Relationship Id="rId53" Target="slides/slide16.xml" Type="http://schemas.openxmlformats.org/officeDocument/2006/relationships/slide"/><Relationship Id="rId54" Target="slides/slide17.xml" Type="http://schemas.openxmlformats.org/officeDocument/2006/relationships/slide"/><Relationship Id="rId55" Target="slides/slide18.xml" Type="http://schemas.openxmlformats.org/officeDocument/2006/relationships/slide"/><Relationship Id="rId56" Target="slides/slide19.xml" Type="http://schemas.openxmlformats.org/officeDocument/2006/relationships/slide"/><Relationship Id="rId57" Target="slides/slide20.xml" Type="http://schemas.openxmlformats.org/officeDocument/2006/relationships/slide"/><Relationship Id="rId58" Target="slides/slide21.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39.pn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4.png" Type="http://schemas.openxmlformats.org/officeDocument/2006/relationships/image"/><Relationship Id="rId11" Target="../media/image45.png" Type="http://schemas.openxmlformats.org/officeDocument/2006/relationships/image"/><Relationship Id="rId12" Target="../media/image46.png" Type="http://schemas.openxmlformats.org/officeDocument/2006/relationships/image"/><Relationship Id="rId13" Target="../media/image47.png" Type="http://schemas.openxmlformats.org/officeDocument/2006/relationships/image"/><Relationship Id="rId14" Target="../media/image48.png" Type="http://schemas.openxmlformats.org/officeDocument/2006/relationships/image"/><Relationship Id="rId15" Target="../media/image49.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50.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sv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jpeg" Type="http://schemas.openxmlformats.org/officeDocument/2006/relationships/image"/><Relationship Id="rId9" Target="../media/image17.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jpeg" Type="http://schemas.openxmlformats.org/officeDocument/2006/relationships/image"/><Relationship Id="rId9" Target="../media/image17.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53.png" Type="http://schemas.openxmlformats.org/officeDocument/2006/relationships/image"/><Relationship Id="rId7" Target="../media/image5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1.jpe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31.png" Type="http://schemas.openxmlformats.org/officeDocument/2006/relationships/image"/><Relationship Id="rId12" Target="../media/image32.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5.jpe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88888" y="1757486"/>
            <a:ext cx="6817181" cy="6817181"/>
            <a:chOff x="0" y="0"/>
            <a:chExt cx="837653" cy="837653"/>
          </a:xfrm>
        </p:grpSpPr>
        <p:sp>
          <p:nvSpPr>
            <p:cNvPr name="Freeform 3" id="3"/>
            <p:cNvSpPr/>
            <p:nvPr/>
          </p:nvSpPr>
          <p:spPr>
            <a:xfrm flipH="false" flipV="false" rot="0">
              <a:off x="0" y="0"/>
              <a:ext cx="837653" cy="837653"/>
            </a:xfrm>
            <a:custGeom>
              <a:avLst/>
              <a:gdLst/>
              <a:ahLst/>
              <a:cxnLst/>
              <a:rect r="r" b="b" t="t" l="l"/>
              <a:pathLst>
                <a:path h="837653" w="837653">
                  <a:moveTo>
                    <a:pt x="418826" y="0"/>
                  </a:moveTo>
                  <a:cubicBezTo>
                    <a:pt x="187515" y="0"/>
                    <a:pt x="0" y="187515"/>
                    <a:pt x="0" y="418826"/>
                  </a:cubicBezTo>
                  <a:cubicBezTo>
                    <a:pt x="0" y="650138"/>
                    <a:pt x="187515" y="837653"/>
                    <a:pt x="418826" y="837653"/>
                  </a:cubicBezTo>
                  <a:cubicBezTo>
                    <a:pt x="650138" y="837653"/>
                    <a:pt x="837653" y="650138"/>
                    <a:pt x="837653" y="418826"/>
                  </a:cubicBezTo>
                  <a:cubicBezTo>
                    <a:pt x="837653" y="187515"/>
                    <a:pt x="650138" y="0"/>
                    <a:pt x="418826" y="0"/>
                  </a:cubicBezTo>
                  <a:close/>
                </a:path>
              </a:pathLst>
            </a:custGeom>
            <a:solidFill>
              <a:srgbClr val="FFDE59"/>
            </a:solidFill>
          </p:spPr>
        </p:sp>
        <p:sp>
          <p:nvSpPr>
            <p:cNvPr name="TextBox 4" id="4"/>
            <p:cNvSpPr txBox="true"/>
            <p:nvPr/>
          </p:nvSpPr>
          <p:spPr>
            <a:xfrm>
              <a:off x="78530" y="21380"/>
              <a:ext cx="680593" cy="73774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287279" y="2055878"/>
            <a:ext cx="6220398" cy="6220398"/>
          </a:xfrm>
          <a:custGeom>
            <a:avLst/>
            <a:gdLst/>
            <a:ahLst/>
            <a:cxnLst/>
            <a:rect r="r" b="b" t="t" l="l"/>
            <a:pathLst>
              <a:path h="6220398" w="6220398">
                <a:moveTo>
                  <a:pt x="0" y="0"/>
                </a:moveTo>
                <a:lnTo>
                  <a:pt x="6220398" y="0"/>
                </a:lnTo>
                <a:lnTo>
                  <a:pt x="6220398" y="6220397"/>
                </a:lnTo>
                <a:lnTo>
                  <a:pt x="0" y="62203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62087" y="2138378"/>
            <a:ext cx="6055396" cy="6055396"/>
          </a:xfrm>
          <a:custGeom>
            <a:avLst/>
            <a:gdLst/>
            <a:ahLst/>
            <a:cxnLst/>
            <a:rect r="r" b="b" t="t" l="l"/>
            <a:pathLst>
              <a:path h="6055396" w="6055396">
                <a:moveTo>
                  <a:pt x="0" y="0"/>
                </a:moveTo>
                <a:lnTo>
                  <a:pt x="6055397" y="0"/>
                </a:lnTo>
                <a:lnTo>
                  <a:pt x="6055397" y="6055397"/>
                </a:lnTo>
                <a:lnTo>
                  <a:pt x="0" y="60553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462087" y="2353149"/>
            <a:ext cx="5805876" cy="5532824"/>
            <a:chOff x="0" y="0"/>
            <a:chExt cx="852913" cy="812800"/>
          </a:xfrm>
        </p:grpSpPr>
        <p:sp>
          <p:nvSpPr>
            <p:cNvPr name="Freeform 8" id="8"/>
            <p:cNvSpPr/>
            <p:nvPr/>
          </p:nvSpPr>
          <p:spPr>
            <a:xfrm flipH="false" flipV="false" rot="0">
              <a:off x="0" y="0"/>
              <a:ext cx="852913" cy="812800"/>
            </a:xfrm>
            <a:custGeom>
              <a:avLst/>
              <a:gdLst/>
              <a:ahLst/>
              <a:cxnLst/>
              <a:rect r="r" b="b" t="t" l="l"/>
              <a:pathLst>
                <a:path h="812800" w="852913">
                  <a:moveTo>
                    <a:pt x="426456" y="0"/>
                  </a:moveTo>
                  <a:cubicBezTo>
                    <a:pt x="190931" y="0"/>
                    <a:pt x="0" y="181951"/>
                    <a:pt x="0" y="406400"/>
                  </a:cubicBezTo>
                  <a:cubicBezTo>
                    <a:pt x="0" y="630849"/>
                    <a:pt x="190931" y="812800"/>
                    <a:pt x="426456" y="812800"/>
                  </a:cubicBezTo>
                  <a:cubicBezTo>
                    <a:pt x="661982" y="812800"/>
                    <a:pt x="852913" y="630849"/>
                    <a:pt x="852913" y="406400"/>
                  </a:cubicBezTo>
                  <a:cubicBezTo>
                    <a:pt x="852913" y="181951"/>
                    <a:pt x="661982" y="0"/>
                    <a:pt x="426456" y="0"/>
                  </a:cubicBezTo>
                  <a:close/>
                </a:path>
              </a:pathLst>
            </a:custGeom>
            <a:solidFill>
              <a:srgbClr val="FFDE59"/>
            </a:solidFill>
          </p:spPr>
        </p:sp>
        <p:sp>
          <p:nvSpPr>
            <p:cNvPr name="TextBox 9" id="9"/>
            <p:cNvSpPr txBox="true"/>
            <p:nvPr/>
          </p:nvSpPr>
          <p:spPr>
            <a:xfrm>
              <a:off x="79961" y="19050"/>
              <a:ext cx="692992" cy="71755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10800000">
            <a:off x="5129381" y="750863"/>
            <a:ext cx="4392637" cy="8785274"/>
          </a:xfrm>
          <a:custGeom>
            <a:avLst/>
            <a:gdLst/>
            <a:ahLst/>
            <a:cxnLst/>
            <a:rect r="r" b="b" t="t" l="l"/>
            <a:pathLst>
              <a:path h="8785274" w="4392637">
                <a:moveTo>
                  <a:pt x="0" y="0"/>
                </a:moveTo>
                <a:lnTo>
                  <a:pt x="4392637" y="0"/>
                </a:lnTo>
                <a:lnTo>
                  <a:pt x="4392637" y="8785274"/>
                </a:lnTo>
                <a:lnTo>
                  <a:pt x="0" y="87852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5400000">
            <a:off x="-1802175" y="4393923"/>
            <a:ext cx="5103504" cy="1499154"/>
          </a:xfrm>
          <a:custGeom>
            <a:avLst/>
            <a:gdLst/>
            <a:ahLst/>
            <a:cxnLst/>
            <a:rect r="r" b="b" t="t" l="l"/>
            <a:pathLst>
              <a:path h="1499154" w="5103504">
                <a:moveTo>
                  <a:pt x="0" y="0"/>
                </a:moveTo>
                <a:lnTo>
                  <a:pt x="5103504" y="0"/>
                </a:lnTo>
                <a:lnTo>
                  <a:pt x="5103504" y="1499154"/>
                </a:lnTo>
                <a:lnTo>
                  <a:pt x="0" y="14991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2" id="12"/>
          <p:cNvGrpSpPr/>
          <p:nvPr/>
        </p:nvGrpSpPr>
        <p:grpSpPr>
          <a:xfrm rot="0">
            <a:off x="1303801" y="2353149"/>
            <a:ext cx="432044" cy="43204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AF19"/>
            </a:solidFill>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246065" y="7456654"/>
            <a:ext cx="432044" cy="43204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AF19"/>
            </a:solidFill>
          </p:spPr>
        </p:sp>
        <p:sp>
          <p:nvSpPr>
            <p:cNvPr name="TextBox 17" id="17"/>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03827" y="9089590"/>
            <a:ext cx="2831992" cy="283199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823139" y="435103"/>
            <a:ext cx="1187194" cy="1187194"/>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23" id="23"/>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7517484" y="8711283"/>
            <a:ext cx="1050577" cy="1050577"/>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C00"/>
            </a:solidFill>
          </p:spPr>
        </p:sp>
        <p:sp>
          <p:nvSpPr>
            <p:cNvPr name="TextBox 26" id="26"/>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8042772" y="-897152"/>
            <a:ext cx="1794303" cy="1794303"/>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p:spPr>
        </p:sp>
        <p:sp>
          <p:nvSpPr>
            <p:cNvPr name="TextBox 29" id="29"/>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30" id="30"/>
          <p:cNvSpPr/>
          <p:nvPr/>
        </p:nvSpPr>
        <p:spPr>
          <a:xfrm flipH="false" flipV="false" rot="0">
            <a:off x="550047" y="4200227"/>
            <a:ext cx="7492726" cy="4448806"/>
          </a:xfrm>
          <a:custGeom>
            <a:avLst/>
            <a:gdLst/>
            <a:ahLst/>
            <a:cxnLst/>
            <a:rect r="r" b="b" t="t" l="l"/>
            <a:pathLst>
              <a:path h="4448806" w="7492726">
                <a:moveTo>
                  <a:pt x="0" y="0"/>
                </a:moveTo>
                <a:lnTo>
                  <a:pt x="7492725" y="0"/>
                </a:lnTo>
                <a:lnTo>
                  <a:pt x="7492725" y="4448806"/>
                </a:lnTo>
                <a:lnTo>
                  <a:pt x="0" y="4448806"/>
                </a:lnTo>
                <a:lnTo>
                  <a:pt x="0" y="0"/>
                </a:lnTo>
                <a:close/>
              </a:path>
            </a:pathLst>
          </a:custGeom>
          <a:blipFill>
            <a:blip r:embed="rId8"/>
            <a:stretch>
              <a:fillRect l="0" t="0" r="0" b="0"/>
            </a:stretch>
          </a:blipFill>
        </p:spPr>
      </p:sp>
      <p:grpSp>
        <p:nvGrpSpPr>
          <p:cNvPr name="Group 31" id="31"/>
          <p:cNvGrpSpPr/>
          <p:nvPr/>
        </p:nvGrpSpPr>
        <p:grpSpPr>
          <a:xfrm rot="0">
            <a:off x="1482139" y="2532160"/>
            <a:ext cx="5647590" cy="5647567"/>
            <a:chOff x="0" y="0"/>
            <a:chExt cx="6350000" cy="6349975"/>
          </a:xfrm>
        </p:grpSpPr>
        <p:sp>
          <p:nvSpPr>
            <p:cNvPr name="Freeform 32" id="32"/>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9"/>
              <a:stretch>
                <a:fillRect l="-4532" t="0" r="-4532" b="0"/>
              </a:stretch>
            </a:blipFill>
          </p:spPr>
        </p:sp>
      </p:grpSp>
      <p:sp>
        <p:nvSpPr>
          <p:cNvPr name="Freeform 33" id="33"/>
          <p:cNvSpPr/>
          <p:nvPr/>
        </p:nvSpPr>
        <p:spPr>
          <a:xfrm flipH="false" flipV="false" rot="0">
            <a:off x="15800370" y="435103"/>
            <a:ext cx="1747012" cy="1311297"/>
          </a:xfrm>
          <a:custGeom>
            <a:avLst/>
            <a:gdLst/>
            <a:ahLst/>
            <a:cxnLst/>
            <a:rect r="r" b="b" t="t" l="l"/>
            <a:pathLst>
              <a:path h="1311297" w="1747012">
                <a:moveTo>
                  <a:pt x="0" y="0"/>
                </a:moveTo>
                <a:lnTo>
                  <a:pt x="1747013" y="0"/>
                </a:lnTo>
                <a:lnTo>
                  <a:pt x="1747013" y="1311297"/>
                </a:lnTo>
                <a:lnTo>
                  <a:pt x="0" y="1311297"/>
                </a:lnTo>
                <a:lnTo>
                  <a:pt x="0" y="0"/>
                </a:lnTo>
                <a:close/>
              </a:path>
            </a:pathLst>
          </a:custGeom>
          <a:blipFill>
            <a:blip r:embed="rId10"/>
            <a:stretch>
              <a:fillRect l="0" t="0" r="0" b="0"/>
            </a:stretch>
          </a:blipFill>
        </p:spPr>
      </p:sp>
      <p:sp>
        <p:nvSpPr>
          <p:cNvPr name="TextBox 34" id="34"/>
          <p:cNvSpPr txBox="true"/>
          <p:nvPr/>
        </p:nvSpPr>
        <p:spPr>
          <a:xfrm rot="0">
            <a:off x="7806069" y="2685330"/>
            <a:ext cx="10245228" cy="2305050"/>
          </a:xfrm>
          <a:prstGeom prst="rect">
            <a:avLst/>
          </a:prstGeom>
        </p:spPr>
        <p:txBody>
          <a:bodyPr anchor="t" rtlCol="false" tIns="0" lIns="0" bIns="0" rIns="0">
            <a:spAutoFit/>
          </a:bodyPr>
          <a:lstStyle/>
          <a:p>
            <a:pPr algn="r">
              <a:lnSpc>
                <a:spcPts val="6385"/>
              </a:lnSpc>
            </a:pPr>
            <a:r>
              <a:rPr lang="en-US" sz="5321">
                <a:solidFill>
                  <a:srgbClr val="9B1409"/>
                </a:solidFill>
                <a:latin typeface="Poppins Bold"/>
              </a:rPr>
              <a:t>Unveiling Customer Insights: </a:t>
            </a:r>
          </a:p>
          <a:p>
            <a:pPr algn="r">
              <a:lnSpc>
                <a:spcPts val="5770"/>
              </a:lnSpc>
            </a:pPr>
            <a:r>
              <a:rPr lang="en-US" sz="4808">
                <a:solidFill>
                  <a:srgbClr val="9B1409"/>
                </a:solidFill>
                <a:latin typeface="Poppins Bold"/>
              </a:rPr>
              <a:t> </a:t>
            </a:r>
            <a:r>
              <a:rPr lang="en-US" sz="4808">
                <a:solidFill>
                  <a:srgbClr val="9B1409"/>
                </a:solidFill>
                <a:latin typeface="Poppins Bold"/>
              </a:rPr>
              <a:t>A Deep Dive into McDonald's Reviews</a:t>
            </a:r>
          </a:p>
        </p:txBody>
      </p:sp>
      <p:sp>
        <p:nvSpPr>
          <p:cNvPr name="TextBox 35" id="35"/>
          <p:cNvSpPr txBox="true"/>
          <p:nvPr/>
        </p:nvSpPr>
        <p:spPr>
          <a:xfrm rot="0">
            <a:off x="11220327" y="5948360"/>
            <a:ext cx="5989652" cy="676156"/>
          </a:xfrm>
          <a:prstGeom prst="rect">
            <a:avLst/>
          </a:prstGeom>
        </p:spPr>
        <p:txBody>
          <a:bodyPr anchor="t" rtlCol="false" tIns="0" lIns="0" bIns="0" rIns="0">
            <a:spAutoFit/>
          </a:bodyPr>
          <a:lstStyle/>
          <a:p>
            <a:pPr algn="r">
              <a:lnSpc>
                <a:spcPts val="5147"/>
              </a:lnSpc>
            </a:pPr>
            <a:r>
              <a:rPr lang="en-US" sz="4289">
                <a:solidFill>
                  <a:srgbClr val="FFFFFF"/>
                </a:solidFill>
                <a:latin typeface="Poppins Semi-Bold"/>
              </a:rPr>
              <a:t>Presentation - 2023</a:t>
            </a:r>
          </a:p>
        </p:txBody>
      </p:sp>
      <p:sp>
        <p:nvSpPr>
          <p:cNvPr name="TextBox 36" id="36"/>
          <p:cNvSpPr txBox="true"/>
          <p:nvPr/>
        </p:nvSpPr>
        <p:spPr>
          <a:xfrm rot="0">
            <a:off x="12473777" y="6063939"/>
            <a:ext cx="4547707" cy="2775905"/>
          </a:xfrm>
          <a:prstGeom prst="rect">
            <a:avLst/>
          </a:prstGeom>
        </p:spPr>
        <p:txBody>
          <a:bodyPr anchor="t" rtlCol="false" tIns="0" lIns="0" bIns="0" rIns="0">
            <a:spAutoFit/>
          </a:bodyPr>
          <a:lstStyle/>
          <a:p>
            <a:pPr algn="r">
              <a:lnSpc>
                <a:spcPts val="3650"/>
              </a:lnSpc>
            </a:pPr>
            <a:r>
              <a:rPr lang="en-US" sz="3202">
                <a:solidFill>
                  <a:srgbClr val="000000"/>
                </a:solidFill>
                <a:latin typeface="Poppins Semi-Bold"/>
              </a:rPr>
              <a:t>Yanhuan Huang</a:t>
            </a:r>
          </a:p>
          <a:p>
            <a:pPr algn="r">
              <a:lnSpc>
                <a:spcPts val="3650"/>
              </a:lnSpc>
            </a:pPr>
            <a:r>
              <a:rPr lang="en-US" sz="3202">
                <a:solidFill>
                  <a:srgbClr val="000000"/>
                </a:solidFill>
                <a:latin typeface="Poppins Semi-Bold"/>
              </a:rPr>
              <a:t>Yusen Tang</a:t>
            </a:r>
          </a:p>
          <a:p>
            <a:pPr algn="r">
              <a:lnSpc>
                <a:spcPts val="3650"/>
              </a:lnSpc>
            </a:pPr>
            <a:r>
              <a:rPr lang="en-US" sz="3202">
                <a:solidFill>
                  <a:srgbClr val="000000"/>
                </a:solidFill>
                <a:latin typeface="Poppins Semi-Bold"/>
              </a:rPr>
              <a:t>Jingwen He</a:t>
            </a:r>
          </a:p>
          <a:p>
            <a:pPr algn="r">
              <a:lnSpc>
                <a:spcPts val="3650"/>
              </a:lnSpc>
            </a:pPr>
            <a:r>
              <a:rPr lang="en-US" sz="3202">
                <a:solidFill>
                  <a:srgbClr val="000000"/>
                </a:solidFill>
                <a:latin typeface="Poppins Semi-Bold"/>
              </a:rPr>
              <a:t>Yvette Zhu</a:t>
            </a:r>
          </a:p>
          <a:p>
            <a:pPr algn="r">
              <a:lnSpc>
                <a:spcPts val="3650"/>
              </a:lnSpc>
            </a:pPr>
            <a:r>
              <a:rPr lang="en-US" sz="3202">
                <a:solidFill>
                  <a:srgbClr val="000000"/>
                </a:solidFill>
                <a:latin typeface="Poppins Semi-Bold"/>
              </a:rPr>
              <a:t>Yu Lu</a:t>
            </a:r>
          </a:p>
          <a:p>
            <a:pPr algn="r">
              <a:lnSpc>
                <a:spcPts val="3650"/>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CFCFC"/>
        </a:solidFill>
      </p:bgPr>
    </p:bg>
    <p:spTree>
      <p:nvGrpSpPr>
        <p:cNvPr id="1" name=""/>
        <p:cNvGrpSpPr/>
        <p:nvPr/>
      </p:nvGrpSpPr>
      <p:grpSpPr>
        <a:xfrm>
          <a:off x="0" y="0"/>
          <a:ext cx="0" cy="0"/>
          <a:chOff x="0" y="0"/>
          <a:chExt cx="0" cy="0"/>
        </a:xfrm>
      </p:grpSpPr>
      <p:sp>
        <p:nvSpPr>
          <p:cNvPr name="Freeform 2" id="2"/>
          <p:cNvSpPr/>
          <p:nvPr/>
        </p:nvSpPr>
        <p:spPr>
          <a:xfrm flipH="false" flipV="false" rot="0">
            <a:off x="6306467" y="2751901"/>
            <a:ext cx="9040235" cy="5180460"/>
          </a:xfrm>
          <a:custGeom>
            <a:avLst/>
            <a:gdLst/>
            <a:ahLst/>
            <a:cxnLst/>
            <a:rect r="r" b="b" t="t" l="l"/>
            <a:pathLst>
              <a:path h="5180460" w="9040235">
                <a:moveTo>
                  <a:pt x="0" y="0"/>
                </a:moveTo>
                <a:lnTo>
                  <a:pt x="9040235" y="0"/>
                </a:lnTo>
                <a:lnTo>
                  <a:pt x="9040235" y="5180460"/>
                </a:lnTo>
                <a:lnTo>
                  <a:pt x="0" y="5180460"/>
                </a:lnTo>
                <a:lnTo>
                  <a:pt x="0" y="0"/>
                </a:lnTo>
                <a:close/>
              </a:path>
            </a:pathLst>
          </a:custGeom>
          <a:blipFill>
            <a:blip r:embed="rId2"/>
            <a:stretch>
              <a:fillRect l="0" t="0" r="-8809" b="-1204"/>
            </a:stretch>
          </a:blipFill>
        </p:spPr>
      </p:sp>
      <p:grpSp>
        <p:nvGrpSpPr>
          <p:cNvPr name="Group 3" id="3"/>
          <p:cNvGrpSpPr/>
          <p:nvPr/>
        </p:nvGrpSpPr>
        <p:grpSpPr>
          <a:xfrm rot="0">
            <a:off x="2522072" y="516780"/>
            <a:ext cx="13357034" cy="1153848"/>
            <a:chOff x="0" y="0"/>
            <a:chExt cx="3517902" cy="303894"/>
          </a:xfrm>
        </p:grpSpPr>
        <p:sp>
          <p:nvSpPr>
            <p:cNvPr name="Freeform 4" id="4"/>
            <p:cNvSpPr/>
            <p:nvPr/>
          </p:nvSpPr>
          <p:spPr>
            <a:xfrm flipH="false" flipV="false" rot="0">
              <a:off x="0" y="0"/>
              <a:ext cx="3517902" cy="303894"/>
            </a:xfrm>
            <a:custGeom>
              <a:avLst/>
              <a:gdLst/>
              <a:ahLst/>
              <a:cxnLst/>
              <a:rect r="r" b="b" t="t" l="l"/>
              <a:pathLst>
                <a:path h="303894" w="3517902">
                  <a:moveTo>
                    <a:pt x="20286" y="0"/>
                  </a:moveTo>
                  <a:lnTo>
                    <a:pt x="3497616" y="0"/>
                  </a:lnTo>
                  <a:cubicBezTo>
                    <a:pt x="3502996" y="0"/>
                    <a:pt x="3508156" y="2137"/>
                    <a:pt x="3511960" y="5942"/>
                  </a:cubicBezTo>
                  <a:cubicBezTo>
                    <a:pt x="3515764" y="9746"/>
                    <a:pt x="3517902" y="14906"/>
                    <a:pt x="3517902" y="20286"/>
                  </a:cubicBezTo>
                  <a:lnTo>
                    <a:pt x="3517902" y="283608"/>
                  </a:lnTo>
                  <a:cubicBezTo>
                    <a:pt x="3517902" y="288988"/>
                    <a:pt x="3515764" y="294148"/>
                    <a:pt x="3511960" y="297952"/>
                  </a:cubicBezTo>
                  <a:cubicBezTo>
                    <a:pt x="3508156" y="301757"/>
                    <a:pt x="3502996" y="303894"/>
                    <a:pt x="3497616" y="303894"/>
                  </a:cubicBezTo>
                  <a:lnTo>
                    <a:pt x="20286" y="303894"/>
                  </a:lnTo>
                  <a:cubicBezTo>
                    <a:pt x="9083" y="303894"/>
                    <a:pt x="0" y="294812"/>
                    <a:pt x="0" y="283608"/>
                  </a:cubicBezTo>
                  <a:lnTo>
                    <a:pt x="0" y="20286"/>
                  </a:lnTo>
                  <a:cubicBezTo>
                    <a:pt x="0" y="14906"/>
                    <a:pt x="2137" y="9746"/>
                    <a:pt x="5942" y="5942"/>
                  </a:cubicBezTo>
                  <a:cubicBezTo>
                    <a:pt x="9746" y="2137"/>
                    <a:pt x="14906" y="0"/>
                    <a:pt x="20286" y="0"/>
                  </a:cubicBezTo>
                  <a:close/>
                </a:path>
              </a:pathLst>
            </a:custGeom>
            <a:solidFill>
              <a:srgbClr val="FFC619"/>
            </a:solidFill>
          </p:spPr>
        </p:sp>
        <p:sp>
          <p:nvSpPr>
            <p:cNvPr name="TextBox 5" id="5"/>
            <p:cNvSpPr txBox="true"/>
            <p:nvPr/>
          </p:nvSpPr>
          <p:spPr>
            <a:xfrm>
              <a:off x="0" y="-114300"/>
              <a:ext cx="3517902" cy="418194"/>
            </a:xfrm>
            <a:prstGeom prst="rect">
              <a:avLst/>
            </a:prstGeom>
          </p:spPr>
          <p:txBody>
            <a:bodyPr anchor="ctr" rtlCol="false" tIns="50800" lIns="50800" bIns="50800" rIns="50800"/>
            <a:lstStyle/>
            <a:p>
              <a:pPr algn="ctr">
                <a:lnSpc>
                  <a:spcPts val="5740"/>
                </a:lnSpc>
              </a:pPr>
              <a:r>
                <a:rPr lang="en-US" sz="4100">
                  <a:solidFill>
                    <a:srgbClr val="FCFCFC"/>
                  </a:solidFill>
                  <a:latin typeface="Canva Sans 1 Bold"/>
                </a:rPr>
                <a:t>POS for better Customers’ Concern Understanding</a:t>
              </a:r>
            </a:p>
          </p:txBody>
        </p:sp>
      </p:grpSp>
      <p:sp>
        <p:nvSpPr>
          <p:cNvPr name="Freeform 6" id="6"/>
          <p:cNvSpPr/>
          <p:nvPr/>
        </p:nvSpPr>
        <p:spPr>
          <a:xfrm flipH="false" flipV="false" rot="0">
            <a:off x="146564" y="2751901"/>
            <a:ext cx="2907136" cy="4565808"/>
          </a:xfrm>
          <a:custGeom>
            <a:avLst/>
            <a:gdLst/>
            <a:ahLst/>
            <a:cxnLst/>
            <a:rect r="r" b="b" t="t" l="l"/>
            <a:pathLst>
              <a:path h="4565808" w="2907136">
                <a:moveTo>
                  <a:pt x="0" y="0"/>
                </a:moveTo>
                <a:lnTo>
                  <a:pt x="2907136" y="0"/>
                </a:lnTo>
                <a:lnTo>
                  <a:pt x="2907136" y="4565808"/>
                </a:lnTo>
                <a:lnTo>
                  <a:pt x="0" y="4565808"/>
                </a:lnTo>
                <a:lnTo>
                  <a:pt x="0" y="0"/>
                </a:lnTo>
                <a:close/>
              </a:path>
            </a:pathLst>
          </a:custGeom>
          <a:blipFill>
            <a:blip r:embed="rId3"/>
            <a:stretch>
              <a:fillRect l="0" t="0" r="0" b="0"/>
            </a:stretch>
          </a:blipFill>
        </p:spPr>
      </p:sp>
      <p:grpSp>
        <p:nvGrpSpPr>
          <p:cNvPr name="Group 7" id="7"/>
          <p:cNvGrpSpPr/>
          <p:nvPr/>
        </p:nvGrpSpPr>
        <p:grpSpPr>
          <a:xfrm rot="0">
            <a:off x="3220367" y="4506105"/>
            <a:ext cx="3086100" cy="30861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5AF19"/>
            </a:solidFill>
          </p:spPr>
        </p:sp>
        <p:sp>
          <p:nvSpPr>
            <p:cNvPr name="TextBox 9" id="9"/>
            <p:cNvSpPr txBox="true"/>
            <p:nvPr/>
          </p:nvSpPr>
          <p:spPr>
            <a:xfrm>
              <a:off x="0" y="146050"/>
              <a:ext cx="711200" cy="46355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true" rot="0">
            <a:off x="15879106" y="0"/>
            <a:ext cx="2769935" cy="2769935"/>
          </a:xfrm>
          <a:custGeom>
            <a:avLst/>
            <a:gdLst/>
            <a:ahLst/>
            <a:cxnLst/>
            <a:rect r="r" b="b" t="t" l="l"/>
            <a:pathLst>
              <a:path h="2769935" w="2769935">
                <a:moveTo>
                  <a:pt x="0" y="2769935"/>
                </a:moveTo>
                <a:lnTo>
                  <a:pt x="2769935" y="2769935"/>
                </a:lnTo>
                <a:lnTo>
                  <a:pt x="2769935" y="0"/>
                </a:lnTo>
                <a:lnTo>
                  <a:pt x="0" y="0"/>
                </a:lnTo>
                <a:lnTo>
                  <a:pt x="0" y="2769935"/>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3998818" y="5034805"/>
            <a:ext cx="4289182" cy="5114799"/>
          </a:xfrm>
          <a:custGeom>
            <a:avLst/>
            <a:gdLst/>
            <a:ahLst/>
            <a:cxnLst/>
            <a:rect r="r" b="b" t="t" l="l"/>
            <a:pathLst>
              <a:path h="5114799" w="4289182">
                <a:moveTo>
                  <a:pt x="0" y="0"/>
                </a:moveTo>
                <a:lnTo>
                  <a:pt x="4289182" y="0"/>
                </a:lnTo>
                <a:lnTo>
                  <a:pt x="4289182" y="5114799"/>
                </a:lnTo>
                <a:lnTo>
                  <a:pt x="0" y="5114799"/>
                </a:lnTo>
                <a:lnTo>
                  <a:pt x="0" y="0"/>
                </a:lnTo>
                <a:close/>
              </a:path>
            </a:pathLst>
          </a:custGeom>
          <a:blipFill>
            <a:blip r:embed="rId6"/>
            <a:stretch>
              <a:fillRect l="0" t="0" r="0" b="0"/>
            </a:stretch>
          </a:blipFill>
        </p:spPr>
      </p:sp>
      <p:grpSp>
        <p:nvGrpSpPr>
          <p:cNvPr name="Group 12" id="12"/>
          <p:cNvGrpSpPr/>
          <p:nvPr/>
        </p:nvGrpSpPr>
        <p:grpSpPr>
          <a:xfrm rot="0">
            <a:off x="10698404" y="7767306"/>
            <a:ext cx="2657472" cy="1328736"/>
            <a:chOff x="0" y="0"/>
            <a:chExt cx="812800" cy="406400"/>
          </a:xfrm>
        </p:grpSpPr>
        <p:sp>
          <p:nvSpPr>
            <p:cNvPr name="Freeform 13" id="13"/>
            <p:cNvSpPr/>
            <p:nvPr/>
          </p:nvSpPr>
          <p:spPr>
            <a:xfrm flipH="false" flipV="false" rot="0">
              <a:off x="0" y="0"/>
              <a:ext cx="812800" cy="406400"/>
            </a:xfrm>
            <a:custGeom>
              <a:avLst/>
              <a:gdLst/>
              <a:ahLst/>
              <a:cxnLst/>
              <a:rect r="r" b="b" t="t" l="l"/>
              <a:pathLst>
                <a:path h="406400" w="812800">
                  <a:moveTo>
                    <a:pt x="609600" y="0"/>
                  </a:moveTo>
                  <a:lnTo>
                    <a:pt x="0" y="0"/>
                  </a:lnTo>
                  <a:lnTo>
                    <a:pt x="0" y="406400"/>
                  </a:lnTo>
                  <a:lnTo>
                    <a:pt x="609600" y="406400"/>
                  </a:lnTo>
                  <a:lnTo>
                    <a:pt x="812800" y="203200"/>
                  </a:lnTo>
                  <a:lnTo>
                    <a:pt x="609600" y="0"/>
                  </a:lnTo>
                  <a:close/>
                </a:path>
              </a:pathLst>
            </a:custGeom>
            <a:solidFill>
              <a:srgbClr val="F5AF19"/>
            </a:solidFill>
          </p:spPr>
        </p:sp>
        <p:sp>
          <p:nvSpPr>
            <p:cNvPr name="TextBox 14" id="14"/>
            <p:cNvSpPr txBox="true"/>
            <p:nvPr/>
          </p:nvSpPr>
          <p:spPr>
            <a:xfrm>
              <a:off x="0" y="-57150"/>
              <a:ext cx="698500" cy="46355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0" y="1951801"/>
            <a:ext cx="6107399" cy="485775"/>
          </a:xfrm>
          <a:prstGeom prst="rect">
            <a:avLst/>
          </a:prstGeom>
        </p:spPr>
        <p:txBody>
          <a:bodyPr anchor="t" rtlCol="false" tIns="0" lIns="0" bIns="0" rIns="0">
            <a:spAutoFit/>
          </a:bodyPr>
          <a:lstStyle/>
          <a:p>
            <a:pPr algn="ctr">
              <a:lnSpc>
                <a:spcPts val="3600"/>
              </a:lnSpc>
              <a:spcBef>
                <a:spcPct val="0"/>
              </a:spcBef>
            </a:pPr>
            <a:r>
              <a:rPr lang="en-US" sz="3000">
                <a:solidFill>
                  <a:srgbClr val="000000"/>
                </a:solidFill>
                <a:latin typeface="Poppins Ultra-Bold"/>
              </a:rPr>
              <a:t>Top Words Count  for  one Store</a:t>
            </a:r>
          </a:p>
        </p:txBody>
      </p:sp>
      <p:sp>
        <p:nvSpPr>
          <p:cNvPr name="TextBox 16" id="16"/>
          <p:cNvSpPr txBox="true"/>
          <p:nvPr/>
        </p:nvSpPr>
        <p:spPr>
          <a:xfrm rot="0">
            <a:off x="7589862" y="1951801"/>
            <a:ext cx="6806781" cy="485775"/>
          </a:xfrm>
          <a:prstGeom prst="rect">
            <a:avLst/>
          </a:prstGeom>
        </p:spPr>
        <p:txBody>
          <a:bodyPr anchor="t" rtlCol="false" tIns="0" lIns="0" bIns="0" rIns="0">
            <a:spAutoFit/>
          </a:bodyPr>
          <a:lstStyle/>
          <a:p>
            <a:pPr algn="ctr">
              <a:lnSpc>
                <a:spcPts val="3600"/>
              </a:lnSpc>
              <a:spcBef>
                <a:spcPct val="0"/>
              </a:spcBef>
            </a:pPr>
            <a:r>
              <a:rPr lang="en-US" sz="3000">
                <a:solidFill>
                  <a:srgbClr val="000000"/>
                </a:solidFill>
                <a:latin typeface="Poppins Ultra-Bold"/>
              </a:rPr>
              <a:t>POS for Words Phrased Extraction</a:t>
            </a:r>
          </a:p>
        </p:txBody>
      </p:sp>
      <p:sp>
        <p:nvSpPr>
          <p:cNvPr name="TextBox 17" id="17"/>
          <p:cNvSpPr txBox="true"/>
          <p:nvPr/>
        </p:nvSpPr>
        <p:spPr>
          <a:xfrm rot="0">
            <a:off x="3426384" y="2756984"/>
            <a:ext cx="2674066" cy="1771650"/>
          </a:xfrm>
          <a:prstGeom prst="rect">
            <a:avLst/>
          </a:prstGeom>
        </p:spPr>
        <p:txBody>
          <a:bodyPr anchor="t" rtlCol="false" tIns="0" lIns="0" bIns="0" rIns="0">
            <a:spAutoFit/>
          </a:bodyPr>
          <a:lstStyle/>
          <a:p>
            <a:pPr algn="ctr">
              <a:lnSpc>
                <a:spcPts val="3489"/>
              </a:lnSpc>
              <a:spcBef>
                <a:spcPct val="0"/>
              </a:spcBef>
            </a:pPr>
            <a:r>
              <a:rPr lang="en-US" sz="2907">
                <a:solidFill>
                  <a:srgbClr val="000000"/>
                </a:solidFill>
                <a:latin typeface="Poppins"/>
              </a:rPr>
              <a:t>Rank rates and Sentiments Score</a:t>
            </a:r>
          </a:p>
        </p:txBody>
      </p:sp>
      <p:sp>
        <p:nvSpPr>
          <p:cNvPr name="Freeform 18" id="18"/>
          <p:cNvSpPr/>
          <p:nvPr/>
        </p:nvSpPr>
        <p:spPr>
          <a:xfrm flipH="false" flipV="false" rot="0">
            <a:off x="-1248842" y="8120905"/>
            <a:ext cx="3483516" cy="3483516"/>
          </a:xfrm>
          <a:custGeom>
            <a:avLst/>
            <a:gdLst/>
            <a:ahLst/>
            <a:cxnLst/>
            <a:rect r="r" b="b" t="t" l="l"/>
            <a:pathLst>
              <a:path h="3483516" w="3483516">
                <a:moveTo>
                  <a:pt x="0" y="0"/>
                </a:moveTo>
                <a:lnTo>
                  <a:pt x="3483515" y="0"/>
                </a:lnTo>
                <a:lnTo>
                  <a:pt x="3483515" y="3483516"/>
                </a:lnTo>
                <a:lnTo>
                  <a:pt x="0" y="34835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CFCFC"/>
        </a:solidFill>
      </p:bgPr>
    </p:bg>
    <p:spTree>
      <p:nvGrpSpPr>
        <p:cNvPr id="1" name=""/>
        <p:cNvGrpSpPr/>
        <p:nvPr/>
      </p:nvGrpSpPr>
      <p:grpSpPr>
        <a:xfrm>
          <a:off x="0" y="0"/>
          <a:ext cx="0" cy="0"/>
          <a:chOff x="0" y="0"/>
          <a:chExt cx="0" cy="0"/>
        </a:xfrm>
      </p:grpSpPr>
      <p:sp>
        <p:nvSpPr>
          <p:cNvPr name="Freeform 2" id="2"/>
          <p:cNvSpPr/>
          <p:nvPr/>
        </p:nvSpPr>
        <p:spPr>
          <a:xfrm flipH="false" flipV="true" rot="0">
            <a:off x="15518065" y="0"/>
            <a:ext cx="2769935" cy="2769935"/>
          </a:xfrm>
          <a:custGeom>
            <a:avLst/>
            <a:gdLst/>
            <a:ahLst/>
            <a:cxnLst/>
            <a:rect r="r" b="b" t="t" l="l"/>
            <a:pathLst>
              <a:path h="2769935" w="2769935">
                <a:moveTo>
                  <a:pt x="0" y="2769935"/>
                </a:moveTo>
                <a:lnTo>
                  <a:pt x="2769935" y="2769935"/>
                </a:lnTo>
                <a:lnTo>
                  <a:pt x="2769935" y="0"/>
                </a:lnTo>
                <a:lnTo>
                  <a:pt x="0" y="0"/>
                </a:lnTo>
                <a:lnTo>
                  <a:pt x="0" y="276993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576807" y="9589688"/>
            <a:ext cx="402724" cy="402724"/>
          </a:xfrm>
          <a:custGeom>
            <a:avLst/>
            <a:gdLst/>
            <a:ahLst/>
            <a:cxnLst/>
            <a:rect r="r" b="b" t="t" l="l"/>
            <a:pathLst>
              <a:path h="402724" w="402724">
                <a:moveTo>
                  <a:pt x="0" y="0"/>
                </a:moveTo>
                <a:lnTo>
                  <a:pt x="402725" y="0"/>
                </a:lnTo>
                <a:lnTo>
                  <a:pt x="402725" y="402724"/>
                </a:lnTo>
                <a:lnTo>
                  <a:pt x="0" y="4027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071856" y="9589688"/>
            <a:ext cx="402724" cy="402724"/>
          </a:xfrm>
          <a:custGeom>
            <a:avLst/>
            <a:gdLst/>
            <a:ahLst/>
            <a:cxnLst/>
            <a:rect r="r" b="b" t="t" l="l"/>
            <a:pathLst>
              <a:path h="402724" w="402724">
                <a:moveTo>
                  <a:pt x="0" y="0"/>
                </a:moveTo>
                <a:lnTo>
                  <a:pt x="402724" y="0"/>
                </a:lnTo>
                <a:lnTo>
                  <a:pt x="402724" y="402724"/>
                </a:lnTo>
                <a:lnTo>
                  <a:pt x="0" y="4027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567938" y="9589688"/>
            <a:ext cx="402724" cy="402724"/>
          </a:xfrm>
          <a:custGeom>
            <a:avLst/>
            <a:gdLst/>
            <a:ahLst/>
            <a:cxnLst/>
            <a:rect r="r" b="b" t="t" l="l"/>
            <a:pathLst>
              <a:path h="402724" w="402724">
                <a:moveTo>
                  <a:pt x="0" y="0"/>
                </a:moveTo>
                <a:lnTo>
                  <a:pt x="402724" y="0"/>
                </a:lnTo>
                <a:lnTo>
                  <a:pt x="402724" y="402724"/>
                </a:lnTo>
                <a:lnTo>
                  <a:pt x="0" y="4027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308468" y="328036"/>
            <a:ext cx="3061970" cy="373004"/>
          </a:xfrm>
          <a:custGeom>
            <a:avLst/>
            <a:gdLst/>
            <a:ahLst/>
            <a:cxnLst/>
            <a:rect r="r" b="b" t="t" l="l"/>
            <a:pathLst>
              <a:path h="373004" w="3061970">
                <a:moveTo>
                  <a:pt x="0" y="0"/>
                </a:moveTo>
                <a:lnTo>
                  <a:pt x="3061971" y="0"/>
                </a:lnTo>
                <a:lnTo>
                  <a:pt x="3061971" y="373004"/>
                </a:lnTo>
                <a:lnTo>
                  <a:pt x="0" y="3730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7" id="7"/>
          <p:cNvGrpSpPr/>
          <p:nvPr/>
        </p:nvGrpSpPr>
        <p:grpSpPr>
          <a:xfrm rot="0">
            <a:off x="3532082" y="247177"/>
            <a:ext cx="11186220" cy="1153848"/>
            <a:chOff x="0" y="0"/>
            <a:chExt cx="2946165" cy="303894"/>
          </a:xfrm>
        </p:grpSpPr>
        <p:sp>
          <p:nvSpPr>
            <p:cNvPr name="Freeform 8" id="8"/>
            <p:cNvSpPr/>
            <p:nvPr/>
          </p:nvSpPr>
          <p:spPr>
            <a:xfrm flipH="false" flipV="false" rot="0">
              <a:off x="0" y="0"/>
              <a:ext cx="2946165" cy="303894"/>
            </a:xfrm>
            <a:custGeom>
              <a:avLst/>
              <a:gdLst/>
              <a:ahLst/>
              <a:cxnLst/>
              <a:rect r="r" b="b" t="t" l="l"/>
              <a:pathLst>
                <a:path h="303894" w="2946165">
                  <a:moveTo>
                    <a:pt x="24223" y="0"/>
                  </a:moveTo>
                  <a:lnTo>
                    <a:pt x="2921942" y="0"/>
                  </a:lnTo>
                  <a:cubicBezTo>
                    <a:pt x="2928366" y="0"/>
                    <a:pt x="2934527" y="2552"/>
                    <a:pt x="2939070" y="7095"/>
                  </a:cubicBezTo>
                  <a:cubicBezTo>
                    <a:pt x="2943613" y="11638"/>
                    <a:pt x="2946165" y="17799"/>
                    <a:pt x="2946165" y="24223"/>
                  </a:cubicBezTo>
                  <a:lnTo>
                    <a:pt x="2946165" y="279671"/>
                  </a:lnTo>
                  <a:cubicBezTo>
                    <a:pt x="2946165" y="293049"/>
                    <a:pt x="2935320" y="303894"/>
                    <a:pt x="2921942" y="303894"/>
                  </a:cubicBezTo>
                  <a:lnTo>
                    <a:pt x="24223" y="303894"/>
                  </a:lnTo>
                  <a:cubicBezTo>
                    <a:pt x="10845" y="303894"/>
                    <a:pt x="0" y="293049"/>
                    <a:pt x="0" y="279671"/>
                  </a:cubicBezTo>
                  <a:lnTo>
                    <a:pt x="0" y="24223"/>
                  </a:lnTo>
                  <a:cubicBezTo>
                    <a:pt x="0" y="10845"/>
                    <a:pt x="10845" y="0"/>
                    <a:pt x="24223" y="0"/>
                  </a:cubicBezTo>
                  <a:close/>
                </a:path>
              </a:pathLst>
            </a:custGeom>
            <a:solidFill>
              <a:srgbClr val="FFC619"/>
            </a:solidFill>
          </p:spPr>
        </p:sp>
        <p:sp>
          <p:nvSpPr>
            <p:cNvPr name="TextBox 9" id="9"/>
            <p:cNvSpPr txBox="true"/>
            <p:nvPr/>
          </p:nvSpPr>
          <p:spPr>
            <a:xfrm>
              <a:off x="0" y="-57150"/>
              <a:ext cx="2946165" cy="361044"/>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2987985" y="2081413"/>
            <a:ext cx="12312029" cy="7176887"/>
          </a:xfrm>
          <a:custGeom>
            <a:avLst/>
            <a:gdLst/>
            <a:ahLst/>
            <a:cxnLst/>
            <a:rect r="r" b="b" t="t" l="l"/>
            <a:pathLst>
              <a:path h="7176887" w="12312029">
                <a:moveTo>
                  <a:pt x="0" y="0"/>
                </a:moveTo>
                <a:lnTo>
                  <a:pt x="12312030" y="0"/>
                </a:lnTo>
                <a:lnTo>
                  <a:pt x="12312030" y="7176887"/>
                </a:lnTo>
                <a:lnTo>
                  <a:pt x="0" y="7176887"/>
                </a:lnTo>
                <a:lnTo>
                  <a:pt x="0" y="0"/>
                </a:lnTo>
                <a:close/>
              </a:path>
            </a:pathLst>
          </a:custGeom>
          <a:blipFill>
            <a:blip r:embed="rId10"/>
            <a:stretch>
              <a:fillRect l="0" t="0" r="0" b="0"/>
            </a:stretch>
          </a:blipFill>
        </p:spPr>
      </p:sp>
      <p:sp>
        <p:nvSpPr>
          <p:cNvPr name="TextBox 11" id="11"/>
          <p:cNvSpPr txBox="true"/>
          <p:nvPr/>
        </p:nvSpPr>
        <p:spPr>
          <a:xfrm rot="0">
            <a:off x="3188438" y="476438"/>
            <a:ext cx="11529864" cy="657225"/>
          </a:xfrm>
          <a:prstGeom prst="rect">
            <a:avLst/>
          </a:prstGeom>
        </p:spPr>
        <p:txBody>
          <a:bodyPr anchor="t" rtlCol="false" tIns="0" lIns="0" bIns="0" rIns="0">
            <a:spAutoFit/>
          </a:bodyPr>
          <a:lstStyle/>
          <a:p>
            <a:pPr algn="ctr">
              <a:lnSpc>
                <a:spcPts val="4919"/>
              </a:lnSpc>
              <a:spcBef>
                <a:spcPct val="0"/>
              </a:spcBef>
            </a:pPr>
            <a:r>
              <a:rPr lang="en-US" sz="4099">
                <a:solidFill>
                  <a:srgbClr val="FFFFFF"/>
                </a:solidFill>
                <a:latin typeface="Poppins Ultra-Bold"/>
              </a:rPr>
              <a:t>Store Analysis based on sentiments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CFCFC"/>
        </a:solidFill>
      </p:bgPr>
    </p:bg>
    <p:spTree>
      <p:nvGrpSpPr>
        <p:cNvPr id="1" name=""/>
        <p:cNvGrpSpPr/>
        <p:nvPr/>
      </p:nvGrpSpPr>
      <p:grpSpPr>
        <a:xfrm>
          <a:off x="0" y="0"/>
          <a:ext cx="0" cy="0"/>
          <a:chOff x="0" y="0"/>
          <a:chExt cx="0" cy="0"/>
        </a:xfrm>
      </p:grpSpPr>
      <p:sp>
        <p:nvSpPr>
          <p:cNvPr name="Freeform 2" id="2"/>
          <p:cNvSpPr/>
          <p:nvPr/>
        </p:nvSpPr>
        <p:spPr>
          <a:xfrm flipH="false" flipV="true" rot="0">
            <a:off x="15518065" y="0"/>
            <a:ext cx="2769935" cy="2769935"/>
          </a:xfrm>
          <a:custGeom>
            <a:avLst/>
            <a:gdLst/>
            <a:ahLst/>
            <a:cxnLst/>
            <a:rect r="r" b="b" t="t" l="l"/>
            <a:pathLst>
              <a:path h="2769935" w="2769935">
                <a:moveTo>
                  <a:pt x="0" y="2769935"/>
                </a:moveTo>
                <a:lnTo>
                  <a:pt x="2769935" y="2769935"/>
                </a:lnTo>
                <a:lnTo>
                  <a:pt x="2769935" y="0"/>
                </a:lnTo>
                <a:lnTo>
                  <a:pt x="0" y="0"/>
                </a:lnTo>
                <a:lnTo>
                  <a:pt x="0" y="276993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576807" y="9589688"/>
            <a:ext cx="402724" cy="402724"/>
          </a:xfrm>
          <a:custGeom>
            <a:avLst/>
            <a:gdLst/>
            <a:ahLst/>
            <a:cxnLst/>
            <a:rect r="r" b="b" t="t" l="l"/>
            <a:pathLst>
              <a:path h="402724" w="402724">
                <a:moveTo>
                  <a:pt x="0" y="0"/>
                </a:moveTo>
                <a:lnTo>
                  <a:pt x="402725" y="0"/>
                </a:lnTo>
                <a:lnTo>
                  <a:pt x="402725" y="402724"/>
                </a:lnTo>
                <a:lnTo>
                  <a:pt x="0" y="4027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071856" y="9589688"/>
            <a:ext cx="402724" cy="402724"/>
          </a:xfrm>
          <a:custGeom>
            <a:avLst/>
            <a:gdLst/>
            <a:ahLst/>
            <a:cxnLst/>
            <a:rect r="r" b="b" t="t" l="l"/>
            <a:pathLst>
              <a:path h="402724" w="402724">
                <a:moveTo>
                  <a:pt x="0" y="0"/>
                </a:moveTo>
                <a:lnTo>
                  <a:pt x="402724" y="0"/>
                </a:lnTo>
                <a:lnTo>
                  <a:pt x="402724" y="402724"/>
                </a:lnTo>
                <a:lnTo>
                  <a:pt x="0" y="4027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567938" y="9589688"/>
            <a:ext cx="402724" cy="402724"/>
          </a:xfrm>
          <a:custGeom>
            <a:avLst/>
            <a:gdLst/>
            <a:ahLst/>
            <a:cxnLst/>
            <a:rect r="r" b="b" t="t" l="l"/>
            <a:pathLst>
              <a:path h="402724" w="402724">
                <a:moveTo>
                  <a:pt x="0" y="0"/>
                </a:moveTo>
                <a:lnTo>
                  <a:pt x="402724" y="0"/>
                </a:lnTo>
                <a:lnTo>
                  <a:pt x="402724" y="402724"/>
                </a:lnTo>
                <a:lnTo>
                  <a:pt x="0" y="4027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308468" y="328036"/>
            <a:ext cx="3061970" cy="373004"/>
          </a:xfrm>
          <a:custGeom>
            <a:avLst/>
            <a:gdLst/>
            <a:ahLst/>
            <a:cxnLst/>
            <a:rect r="r" b="b" t="t" l="l"/>
            <a:pathLst>
              <a:path h="373004" w="3061970">
                <a:moveTo>
                  <a:pt x="0" y="0"/>
                </a:moveTo>
                <a:lnTo>
                  <a:pt x="3061971" y="0"/>
                </a:lnTo>
                <a:lnTo>
                  <a:pt x="3061971" y="373004"/>
                </a:lnTo>
                <a:lnTo>
                  <a:pt x="0" y="3730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7" id="7"/>
          <p:cNvGrpSpPr/>
          <p:nvPr/>
        </p:nvGrpSpPr>
        <p:grpSpPr>
          <a:xfrm rot="0">
            <a:off x="3851141" y="289575"/>
            <a:ext cx="11186220" cy="1153848"/>
            <a:chOff x="0" y="0"/>
            <a:chExt cx="2946165" cy="303894"/>
          </a:xfrm>
        </p:grpSpPr>
        <p:sp>
          <p:nvSpPr>
            <p:cNvPr name="Freeform 8" id="8"/>
            <p:cNvSpPr/>
            <p:nvPr/>
          </p:nvSpPr>
          <p:spPr>
            <a:xfrm flipH="false" flipV="false" rot="0">
              <a:off x="0" y="0"/>
              <a:ext cx="2946165" cy="303894"/>
            </a:xfrm>
            <a:custGeom>
              <a:avLst/>
              <a:gdLst/>
              <a:ahLst/>
              <a:cxnLst/>
              <a:rect r="r" b="b" t="t" l="l"/>
              <a:pathLst>
                <a:path h="303894" w="2946165">
                  <a:moveTo>
                    <a:pt x="24223" y="0"/>
                  </a:moveTo>
                  <a:lnTo>
                    <a:pt x="2921942" y="0"/>
                  </a:lnTo>
                  <a:cubicBezTo>
                    <a:pt x="2928366" y="0"/>
                    <a:pt x="2934527" y="2552"/>
                    <a:pt x="2939070" y="7095"/>
                  </a:cubicBezTo>
                  <a:cubicBezTo>
                    <a:pt x="2943613" y="11638"/>
                    <a:pt x="2946165" y="17799"/>
                    <a:pt x="2946165" y="24223"/>
                  </a:cubicBezTo>
                  <a:lnTo>
                    <a:pt x="2946165" y="279671"/>
                  </a:lnTo>
                  <a:cubicBezTo>
                    <a:pt x="2946165" y="293049"/>
                    <a:pt x="2935320" y="303894"/>
                    <a:pt x="2921942" y="303894"/>
                  </a:cubicBezTo>
                  <a:lnTo>
                    <a:pt x="24223" y="303894"/>
                  </a:lnTo>
                  <a:cubicBezTo>
                    <a:pt x="10845" y="303894"/>
                    <a:pt x="0" y="293049"/>
                    <a:pt x="0" y="279671"/>
                  </a:cubicBezTo>
                  <a:lnTo>
                    <a:pt x="0" y="24223"/>
                  </a:lnTo>
                  <a:cubicBezTo>
                    <a:pt x="0" y="10845"/>
                    <a:pt x="10845" y="0"/>
                    <a:pt x="24223" y="0"/>
                  </a:cubicBezTo>
                  <a:close/>
                </a:path>
              </a:pathLst>
            </a:custGeom>
            <a:solidFill>
              <a:srgbClr val="FFC619"/>
            </a:solidFill>
          </p:spPr>
        </p:sp>
        <p:sp>
          <p:nvSpPr>
            <p:cNvPr name="TextBox 9" id="9"/>
            <p:cNvSpPr txBox="true"/>
            <p:nvPr/>
          </p:nvSpPr>
          <p:spPr>
            <a:xfrm>
              <a:off x="0" y="-57150"/>
              <a:ext cx="2946165" cy="361044"/>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3679320" y="476438"/>
            <a:ext cx="11529864" cy="1895475"/>
          </a:xfrm>
          <a:prstGeom prst="rect">
            <a:avLst/>
          </a:prstGeom>
        </p:spPr>
        <p:txBody>
          <a:bodyPr anchor="t" rtlCol="false" tIns="0" lIns="0" bIns="0" rIns="0">
            <a:spAutoFit/>
          </a:bodyPr>
          <a:lstStyle/>
          <a:p>
            <a:pPr algn="ctr">
              <a:lnSpc>
                <a:spcPts val="4919"/>
              </a:lnSpc>
            </a:pPr>
            <a:r>
              <a:rPr lang="en-US" sz="4099">
                <a:solidFill>
                  <a:srgbClr val="FFFFFF"/>
                </a:solidFill>
                <a:latin typeface="Poppins Ultra-Bold"/>
              </a:rPr>
              <a:t>Store Analysis based on sentiments</a:t>
            </a:r>
          </a:p>
          <a:p>
            <a:pPr algn="ctr">
              <a:lnSpc>
                <a:spcPts val="4919"/>
              </a:lnSpc>
            </a:pPr>
          </a:p>
          <a:p>
            <a:pPr algn="ctr">
              <a:lnSpc>
                <a:spcPts val="4919"/>
              </a:lnSpc>
              <a:spcBef>
                <a:spcPct val="0"/>
              </a:spcBef>
            </a:pPr>
          </a:p>
        </p:txBody>
      </p:sp>
      <p:sp>
        <p:nvSpPr>
          <p:cNvPr name="Freeform 11" id="11"/>
          <p:cNvSpPr/>
          <p:nvPr/>
        </p:nvSpPr>
        <p:spPr>
          <a:xfrm flipH="false" flipV="false" rot="0">
            <a:off x="2902137" y="1829186"/>
            <a:ext cx="13084230" cy="6460339"/>
          </a:xfrm>
          <a:custGeom>
            <a:avLst/>
            <a:gdLst/>
            <a:ahLst/>
            <a:cxnLst/>
            <a:rect r="r" b="b" t="t" l="l"/>
            <a:pathLst>
              <a:path h="6460339" w="13084230">
                <a:moveTo>
                  <a:pt x="0" y="0"/>
                </a:moveTo>
                <a:lnTo>
                  <a:pt x="13084230" y="0"/>
                </a:lnTo>
                <a:lnTo>
                  <a:pt x="13084230" y="6460339"/>
                </a:lnTo>
                <a:lnTo>
                  <a:pt x="0" y="6460339"/>
                </a:lnTo>
                <a:lnTo>
                  <a:pt x="0" y="0"/>
                </a:lnTo>
                <a:close/>
              </a:path>
            </a:pathLst>
          </a:custGeom>
          <a:blipFill>
            <a:blip r:embed="rId10"/>
            <a:stretch>
              <a:fillRect l="0" t="0" r="0" b="0"/>
            </a:stretch>
          </a:blipFill>
        </p:spPr>
      </p:sp>
      <p:sp>
        <p:nvSpPr>
          <p:cNvPr name="TextBox 12" id="12"/>
          <p:cNvSpPr txBox="true"/>
          <p:nvPr/>
        </p:nvSpPr>
        <p:spPr>
          <a:xfrm rot="0">
            <a:off x="300252" y="8651475"/>
            <a:ext cx="18288000" cy="1400175"/>
          </a:xfrm>
          <a:prstGeom prst="rect">
            <a:avLst/>
          </a:prstGeom>
        </p:spPr>
        <p:txBody>
          <a:bodyPr anchor="t" rtlCol="false" tIns="0" lIns="0" bIns="0" rIns="0">
            <a:spAutoFit/>
          </a:bodyPr>
          <a:lstStyle/>
          <a:p>
            <a:pPr>
              <a:lnSpc>
                <a:spcPts val="3600"/>
              </a:lnSpc>
            </a:pPr>
            <a:r>
              <a:rPr lang="en-US" sz="3000">
                <a:solidFill>
                  <a:srgbClr val="D6801C"/>
                </a:solidFill>
                <a:latin typeface="Poppins Ultra-Bold"/>
              </a:rPr>
              <a:t>By analyzing frequent phrases, McDonald's can gain detailed insights for each stores</a:t>
            </a:r>
          </a:p>
          <a:p>
            <a:pPr>
              <a:lnSpc>
                <a:spcPts val="3600"/>
              </a:lnSpc>
              <a:spcBef>
                <a:spcPct val="0"/>
              </a:spcBef>
            </a:pPr>
            <a:r>
              <a:rPr lang="en-US" sz="3000">
                <a:solidFill>
                  <a:srgbClr val="D6801C"/>
                </a:solidFill>
                <a:latin typeface="Poppins Ultra-Bold"/>
              </a:rPr>
              <a:t>into customer experiences and preferences, enabling targeted improvements in products and services.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CFCFC"/>
        </a:solidFill>
      </p:bgPr>
    </p:bg>
    <p:spTree>
      <p:nvGrpSpPr>
        <p:cNvPr id="1" name=""/>
        <p:cNvGrpSpPr/>
        <p:nvPr/>
      </p:nvGrpSpPr>
      <p:grpSpPr>
        <a:xfrm>
          <a:off x="0" y="0"/>
          <a:ext cx="0" cy="0"/>
          <a:chOff x="0" y="0"/>
          <a:chExt cx="0" cy="0"/>
        </a:xfrm>
      </p:grpSpPr>
      <p:sp>
        <p:nvSpPr>
          <p:cNvPr name="Freeform 2" id="2"/>
          <p:cNvSpPr/>
          <p:nvPr/>
        </p:nvSpPr>
        <p:spPr>
          <a:xfrm flipH="false" flipV="true" rot="0">
            <a:off x="15518065" y="0"/>
            <a:ext cx="2769935" cy="2769935"/>
          </a:xfrm>
          <a:custGeom>
            <a:avLst/>
            <a:gdLst/>
            <a:ahLst/>
            <a:cxnLst/>
            <a:rect r="r" b="b" t="t" l="l"/>
            <a:pathLst>
              <a:path h="2769935" w="2769935">
                <a:moveTo>
                  <a:pt x="0" y="2769935"/>
                </a:moveTo>
                <a:lnTo>
                  <a:pt x="2769935" y="2769935"/>
                </a:lnTo>
                <a:lnTo>
                  <a:pt x="2769935" y="0"/>
                </a:lnTo>
                <a:lnTo>
                  <a:pt x="0" y="0"/>
                </a:lnTo>
                <a:lnTo>
                  <a:pt x="0" y="276993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576807" y="9589688"/>
            <a:ext cx="402724" cy="402724"/>
          </a:xfrm>
          <a:custGeom>
            <a:avLst/>
            <a:gdLst/>
            <a:ahLst/>
            <a:cxnLst/>
            <a:rect r="r" b="b" t="t" l="l"/>
            <a:pathLst>
              <a:path h="402724" w="402724">
                <a:moveTo>
                  <a:pt x="0" y="0"/>
                </a:moveTo>
                <a:lnTo>
                  <a:pt x="402725" y="0"/>
                </a:lnTo>
                <a:lnTo>
                  <a:pt x="402725" y="402724"/>
                </a:lnTo>
                <a:lnTo>
                  <a:pt x="0" y="4027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071856" y="9589688"/>
            <a:ext cx="402724" cy="402724"/>
          </a:xfrm>
          <a:custGeom>
            <a:avLst/>
            <a:gdLst/>
            <a:ahLst/>
            <a:cxnLst/>
            <a:rect r="r" b="b" t="t" l="l"/>
            <a:pathLst>
              <a:path h="402724" w="402724">
                <a:moveTo>
                  <a:pt x="0" y="0"/>
                </a:moveTo>
                <a:lnTo>
                  <a:pt x="402724" y="0"/>
                </a:lnTo>
                <a:lnTo>
                  <a:pt x="402724" y="402724"/>
                </a:lnTo>
                <a:lnTo>
                  <a:pt x="0" y="4027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567938" y="9589688"/>
            <a:ext cx="402724" cy="402724"/>
          </a:xfrm>
          <a:custGeom>
            <a:avLst/>
            <a:gdLst/>
            <a:ahLst/>
            <a:cxnLst/>
            <a:rect r="r" b="b" t="t" l="l"/>
            <a:pathLst>
              <a:path h="402724" w="402724">
                <a:moveTo>
                  <a:pt x="0" y="0"/>
                </a:moveTo>
                <a:lnTo>
                  <a:pt x="402724" y="0"/>
                </a:lnTo>
                <a:lnTo>
                  <a:pt x="402724" y="402724"/>
                </a:lnTo>
                <a:lnTo>
                  <a:pt x="0" y="4027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308468" y="328036"/>
            <a:ext cx="3061970" cy="373004"/>
          </a:xfrm>
          <a:custGeom>
            <a:avLst/>
            <a:gdLst/>
            <a:ahLst/>
            <a:cxnLst/>
            <a:rect r="r" b="b" t="t" l="l"/>
            <a:pathLst>
              <a:path h="373004" w="3061970">
                <a:moveTo>
                  <a:pt x="0" y="0"/>
                </a:moveTo>
                <a:lnTo>
                  <a:pt x="3061971" y="0"/>
                </a:lnTo>
                <a:lnTo>
                  <a:pt x="3061971" y="373004"/>
                </a:lnTo>
                <a:lnTo>
                  <a:pt x="0" y="3730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7" id="7"/>
          <p:cNvGrpSpPr/>
          <p:nvPr/>
        </p:nvGrpSpPr>
        <p:grpSpPr>
          <a:xfrm rot="0">
            <a:off x="3851141" y="289575"/>
            <a:ext cx="11186220" cy="1153848"/>
            <a:chOff x="0" y="0"/>
            <a:chExt cx="2946165" cy="303894"/>
          </a:xfrm>
        </p:grpSpPr>
        <p:sp>
          <p:nvSpPr>
            <p:cNvPr name="Freeform 8" id="8"/>
            <p:cNvSpPr/>
            <p:nvPr/>
          </p:nvSpPr>
          <p:spPr>
            <a:xfrm flipH="false" flipV="false" rot="0">
              <a:off x="0" y="0"/>
              <a:ext cx="2946165" cy="303894"/>
            </a:xfrm>
            <a:custGeom>
              <a:avLst/>
              <a:gdLst/>
              <a:ahLst/>
              <a:cxnLst/>
              <a:rect r="r" b="b" t="t" l="l"/>
              <a:pathLst>
                <a:path h="303894" w="2946165">
                  <a:moveTo>
                    <a:pt x="24223" y="0"/>
                  </a:moveTo>
                  <a:lnTo>
                    <a:pt x="2921942" y="0"/>
                  </a:lnTo>
                  <a:cubicBezTo>
                    <a:pt x="2928366" y="0"/>
                    <a:pt x="2934527" y="2552"/>
                    <a:pt x="2939070" y="7095"/>
                  </a:cubicBezTo>
                  <a:cubicBezTo>
                    <a:pt x="2943613" y="11638"/>
                    <a:pt x="2946165" y="17799"/>
                    <a:pt x="2946165" y="24223"/>
                  </a:cubicBezTo>
                  <a:lnTo>
                    <a:pt x="2946165" y="279671"/>
                  </a:lnTo>
                  <a:cubicBezTo>
                    <a:pt x="2946165" y="293049"/>
                    <a:pt x="2935320" y="303894"/>
                    <a:pt x="2921942" y="303894"/>
                  </a:cubicBezTo>
                  <a:lnTo>
                    <a:pt x="24223" y="303894"/>
                  </a:lnTo>
                  <a:cubicBezTo>
                    <a:pt x="10845" y="303894"/>
                    <a:pt x="0" y="293049"/>
                    <a:pt x="0" y="279671"/>
                  </a:cubicBezTo>
                  <a:lnTo>
                    <a:pt x="0" y="24223"/>
                  </a:lnTo>
                  <a:cubicBezTo>
                    <a:pt x="0" y="10845"/>
                    <a:pt x="10845" y="0"/>
                    <a:pt x="24223" y="0"/>
                  </a:cubicBezTo>
                  <a:close/>
                </a:path>
              </a:pathLst>
            </a:custGeom>
            <a:solidFill>
              <a:srgbClr val="FFC619"/>
            </a:solidFill>
          </p:spPr>
        </p:sp>
        <p:sp>
          <p:nvSpPr>
            <p:cNvPr name="TextBox 9" id="9"/>
            <p:cNvSpPr txBox="true"/>
            <p:nvPr/>
          </p:nvSpPr>
          <p:spPr>
            <a:xfrm>
              <a:off x="0" y="-57150"/>
              <a:ext cx="2946165" cy="361044"/>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2571098" y="1289766"/>
            <a:ext cx="13145803" cy="6796796"/>
          </a:xfrm>
          <a:custGeom>
            <a:avLst/>
            <a:gdLst/>
            <a:ahLst/>
            <a:cxnLst/>
            <a:rect r="r" b="b" t="t" l="l"/>
            <a:pathLst>
              <a:path h="6796796" w="13145803">
                <a:moveTo>
                  <a:pt x="0" y="0"/>
                </a:moveTo>
                <a:lnTo>
                  <a:pt x="13145804" y="0"/>
                </a:lnTo>
                <a:lnTo>
                  <a:pt x="13145804" y="6796796"/>
                </a:lnTo>
                <a:lnTo>
                  <a:pt x="0" y="6796796"/>
                </a:lnTo>
                <a:lnTo>
                  <a:pt x="0" y="0"/>
                </a:lnTo>
                <a:close/>
              </a:path>
            </a:pathLst>
          </a:custGeom>
          <a:blipFill>
            <a:blip r:embed="rId10"/>
            <a:stretch>
              <a:fillRect l="0" t="0" r="0" b="0"/>
            </a:stretch>
          </a:blipFill>
        </p:spPr>
      </p:sp>
      <p:sp>
        <p:nvSpPr>
          <p:cNvPr name="TextBox 11" id="11"/>
          <p:cNvSpPr txBox="true"/>
          <p:nvPr/>
        </p:nvSpPr>
        <p:spPr>
          <a:xfrm rot="0">
            <a:off x="3679320" y="476438"/>
            <a:ext cx="11529864" cy="1895475"/>
          </a:xfrm>
          <a:prstGeom prst="rect">
            <a:avLst/>
          </a:prstGeom>
        </p:spPr>
        <p:txBody>
          <a:bodyPr anchor="t" rtlCol="false" tIns="0" lIns="0" bIns="0" rIns="0">
            <a:spAutoFit/>
          </a:bodyPr>
          <a:lstStyle/>
          <a:p>
            <a:pPr algn="ctr">
              <a:lnSpc>
                <a:spcPts val="4919"/>
              </a:lnSpc>
            </a:pPr>
            <a:r>
              <a:rPr lang="en-US" sz="4099">
                <a:solidFill>
                  <a:srgbClr val="FFFFFF"/>
                </a:solidFill>
                <a:latin typeface="Poppins Ultra-Bold"/>
              </a:rPr>
              <a:t>Store Analysis based on sentiments</a:t>
            </a:r>
          </a:p>
          <a:p>
            <a:pPr algn="ctr">
              <a:lnSpc>
                <a:spcPts val="4919"/>
              </a:lnSpc>
            </a:pPr>
          </a:p>
          <a:p>
            <a:pPr algn="ctr">
              <a:lnSpc>
                <a:spcPts val="4919"/>
              </a:lnSpc>
              <a:spcBef>
                <a:spcPct val="0"/>
              </a:spcBef>
            </a:pPr>
          </a:p>
        </p:txBody>
      </p:sp>
      <p:sp>
        <p:nvSpPr>
          <p:cNvPr name="TextBox 12" id="12"/>
          <p:cNvSpPr txBox="true"/>
          <p:nvPr/>
        </p:nvSpPr>
        <p:spPr>
          <a:xfrm rot="0">
            <a:off x="308468" y="8048462"/>
            <a:ext cx="17671063" cy="4781550"/>
          </a:xfrm>
          <a:prstGeom prst="rect">
            <a:avLst/>
          </a:prstGeom>
        </p:spPr>
        <p:txBody>
          <a:bodyPr anchor="t" rtlCol="false" tIns="0" lIns="0" bIns="0" rIns="0">
            <a:spAutoFit/>
          </a:bodyPr>
          <a:lstStyle/>
          <a:p>
            <a:pPr>
              <a:lnSpc>
                <a:spcPts val="3766"/>
              </a:lnSpc>
            </a:pPr>
            <a:r>
              <a:rPr lang="en-US" sz="3138">
                <a:solidFill>
                  <a:srgbClr val="000000"/>
                </a:solidFill>
                <a:latin typeface="Poppins"/>
              </a:rPr>
              <a:t>We used utilized Multidimensional Scaling (MDS) to visualize cosine similarities between customer comments from top-performing and lowest-performing stores.</a:t>
            </a:r>
          </a:p>
          <a:p>
            <a:pPr marL="1355209" indent="-451736" lvl="2">
              <a:lnSpc>
                <a:spcPts val="3766"/>
              </a:lnSpc>
              <a:buFont typeface="Arial"/>
              <a:buChar char="⚬"/>
            </a:pPr>
          </a:p>
          <a:p>
            <a:pPr>
              <a:lnSpc>
                <a:spcPts val="2206"/>
              </a:lnSpc>
            </a:pPr>
          </a:p>
          <a:p>
            <a:pPr>
              <a:lnSpc>
                <a:spcPts val="2206"/>
              </a:lnSpc>
            </a:pPr>
          </a:p>
          <a:p>
            <a:pPr>
              <a:lnSpc>
                <a:spcPts val="2206"/>
              </a:lnSpc>
            </a:pPr>
          </a:p>
          <a:p>
            <a:pPr>
              <a:lnSpc>
                <a:spcPts val="2206"/>
              </a:lnSpc>
            </a:pPr>
          </a:p>
          <a:p>
            <a:pPr>
              <a:lnSpc>
                <a:spcPts val="2206"/>
              </a:lnSpc>
            </a:pPr>
          </a:p>
          <a:p>
            <a:pPr>
              <a:lnSpc>
                <a:spcPts val="2206"/>
              </a:lnSpc>
            </a:pPr>
          </a:p>
          <a:p>
            <a:pPr>
              <a:lnSpc>
                <a:spcPts val="2206"/>
              </a:lnSpc>
            </a:pPr>
          </a:p>
          <a:p>
            <a:pPr>
              <a:lnSpc>
                <a:spcPts val="2206"/>
              </a:lnSpc>
            </a:pPr>
          </a:p>
          <a:p>
            <a:pPr>
              <a:lnSpc>
                <a:spcPts val="2206"/>
              </a:lnSpc>
            </a:pPr>
          </a:p>
          <a:p>
            <a:pPr>
              <a:lnSpc>
                <a:spcPts val="2206"/>
              </a:lnSpc>
            </a:pPr>
          </a:p>
          <a:p>
            <a:pPr>
              <a:lnSpc>
                <a:spcPts val="2206"/>
              </a:lnSpc>
            </a:pPr>
          </a:p>
          <a:p>
            <a:pPr algn="r">
              <a:lnSpc>
                <a:spcPts val="2206"/>
              </a:lnSpc>
              <a:spcBef>
                <a:spcPct val="0"/>
              </a:spcBef>
            </a:pPr>
          </a:p>
        </p:txBody>
      </p:sp>
      <p:sp>
        <p:nvSpPr>
          <p:cNvPr name="TextBox 13" id="13"/>
          <p:cNvSpPr txBox="true"/>
          <p:nvPr/>
        </p:nvSpPr>
        <p:spPr>
          <a:xfrm rot="0">
            <a:off x="0" y="9103913"/>
            <a:ext cx="17885276" cy="942975"/>
          </a:xfrm>
          <a:prstGeom prst="rect">
            <a:avLst/>
          </a:prstGeom>
        </p:spPr>
        <p:txBody>
          <a:bodyPr anchor="t" rtlCol="false" tIns="0" lIns="0" bIns="0" rIns="0">
            <a:spAutoFit/>
          </a:bodyPr>
          <a:lstStyle/>
          <a:p>
            <a:pPr algn="ctr">
              <a:lnSpc>
                <a:spcPts val="3600"/>
              </a:lnSpc>
              <a:spcBef>
                <a:spcPct val="0"/>
              </a:spcBef>
            </a:pPr>
            <a:r>
              <a:rPr lang="en-US" sz="3000">
                <a:solidFill>
                  <a:srgbClr val="D6801C"/>
                </a:solidFill>
                <a:latin typeface="Poppins Ultra-Bold"/>
              </a:rPr>
              <a:t>This visualization highlights the stark differences in customer sentiment, offering a clear visual representation of areas where customer experiences diverge significantly.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CFCFC"/>
        </a:solidFill>
      </p:bgPr>
    </p:bg>
    <p:spTree>
      <p:nvGrpSpPr>
        <p:cNvPr id="1" name=""/>
        <p:cNvGrpSpPr/>
        <p:nvPr/>
      </p:nvGrpSpPr>
      <p:grpSpPr>
        <a:xfrm>
          <a:off x="0" y="0"/>
          <a:ext cx="0" cy="0"/>
          <a:chOff x="0" y="0"/>
          <a:chExt cx="0" cy="0"/>
        </a:xfrm>
      </p:grpSpPr>
      <p:sp>
        <p:nvSpPr>
          <p:cNvPr name="Freeform 2" id="2"/>
          <p:cNvSpPr/>
          <p:nvPr/>
        </p:nvSpPr>
        <p:spPr>
          <a:xfrm flipH="false" flipV="true" rot="0">
            <a:off x="15518065" y="0"/>
            <a:ext cx="2769935" cy="2769935"/>
          </a:xfrm>
          <a:custGeom>
            <a:avLst/>
            <a:gdLst/>
            <a:ahLst/>
            <a:cxnLst/>
            <a:rect r="r" b="b" t="t" l="l"/>
            <a:pathLst>
              <a:path h="2769935" w="2769935">
                <a:moveTo>
                  <a:pt x="0" y="2769935"/>
                </a:moveTo>
                <a:lnTo>
                  <a:pt x="2769935" y="2769935"/>
                </a:lnTo>
                <a:lnTo>
                  <a:pt x="2769935" y="0"/>
                </a:lnTo>
                <a:lnTo>
                  <a:pt x="0" y="0"/>
                </a:lnTo>
                <a:lnTo>
                  <a:pt x="0" y="276993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576807" y="9589688"/>
            <a:ext cx="402724" cy="402724"/>
          </a:xfrm>
          <a:custGeom>
            <a:avLst/>
            <a:gdLst/>
            <a:ahLst/>
            <a:cxnLst/>
            <a:rect r="r" b="b" t="t" l="l"/>
            <a:pathLst>
              <a:path h="402724" w="402724">
                <a:moveTo>
                  <a:pt x="0" y="0"/>
                </a:moveTo>
                <a:lnTo>
                  <a:pt x="402725" y="0"/>
                </a:lnTo>
                <a:lnTo>
                  <a:pt x="402725" y="402724"/>
                </a:lnTo>
                <a:lnTo>
                  <a:pt x="0" y="4027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071856" y="9589688"/>
            <a:ext cx="402724" cy="402724"/>
          </a:xfrm>
          <a:custGeom>
            <a:avLst/>
            <a:gdLst/>
            <a:ahLst/>
            <a:cxnLst/>
            <a:rect r="r" b="b" t="t" l="l"/>
            <a:pathLst>
              <a:path h="402724" w="402724">
                <a:moveTo>
                  <a:pt x="0" y="0"/>
                </a:moveTo>
                <a:lnTo>
                  <a:pt x="402724" y="0"/>
                </a:lnTo>
                <a:lnTo>
                  <a:pt x="402724" y="402724"/>
                </a:lnTo>
                <a:lnTo>
                  <a:pt x="0" y="4027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567938" y="9589688"/>
            <a:ext cx="402724" cy="402724"/>
          </a:xfrm>
          <a:custGeom>
            <a:avLst/>
            <a:gdLst/>
            <a:ahLst/>
            <a:cxnLst/>
            <a:rect r="r" b="b" t="t" l="l"/>
            <a:pathLst>
              <a:path h="402724" w="402724">
                <a:moveTo>
                  <a:pt x="0" y="0"/>
                </a:moveTo>
                <a:lnTo>
                  <a:pt x="402724" y="0"/>
                </a:lnTo>
                <a:lnTo>
                  <a:pt x="402724" y="402724"/>
                </a:lnTo>
                <a:lnTo>
                  <a:pt x="0" y="4027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308468" y="328036"/>
            <a:ext cx="3061970" cy="373004"/>
          </a:xfrm>
          <a:custGeom>
            <a:avLst/>
            <a:gdLst/>
            <a:ahLst/>
            <a:cxnLst/>
            <a:rect r="r" b="b" t="t" l="l"/>
            <a:pathLst>
              <a:path h="373004" w="3061970">
                <a:moveTo>
                  <a:pt x="0" y="0"/>
                </a:moveTo>
                <a:lnTo>
                  <a:pt x="3061971" y="0"/>
                </a:lnTo>
                <a:lnTo>
                  <a:pt x="3061971" y="373004"/>
                </a:lnTo>
                <a:lnTo>
                  <a:pt x="0" y="3730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7" id="7"/>
          <p:cNvGrpSpPr/>
          <p:nvPr/>
        </p:nvGrpSpPr>
        <p:grpSpPr>
          <a:xfrm rot="0">
            <a:off x="3851141" y="289575"/>
            <a:ext cx="11186220" cy="1153848"/>
            <a:chOff x="0" y="0"/>
            <a:chExt cx="2946165" cy="303894"/>
          </a:xfrm>
        </p:grpSpPr>
        <p:sp>
          <p:nvSpPr>
            <p:cNvPr name="Freeform 8" id="8"/>
            <p:cNvSpPr/>
            <p:nvPr/>
          </p:nvSpPr>
          <p:spPr>
            <a:xfrm flipH="false" flipV="false" rot="0">
              <a:off x="0" y="0"/>
              <a:ext cx="2946165" cy="303894"/>
            </a:xfrm>
            <a:custGeom>
              <a:avLst/>
              <a:gdLst/>
              <a:ahLst/>
              <a:cxnLst/>
              <a:rect r="r" b="b" t="t" l="l"/>
              <a:pathLst>
                <a:path h="303894" w="2946165">
                  <a:moveTo>
                    <a:pt x="24223" y="0"/>
                  </a:moveTo>
                  <a:lnTo>
                    <a:pt x="2921942" y="0"/>
                  </a:lnTo>
                  <a:cubicBezTo>
                    <a:pt x="2928366" y="0"/>
                    <a:pt x="2934527" y="2552"/>
                    <a:pt x="2939070" y="7095"/>
                  </a:cubicBezTo>
                  <a:cubicBezTo>
                    <a:pt x="2943613" y="11638"/>
                    <a:pt x="2946165" y="17799"/>
                    <a:pt x="2946165" y="24223"/>
                  </a:cubicBezTo>
                  <a:lnTo>
                    <a:pt x="2946165" y="279671"/>
                  </a:lnTo>
                  <a:cubicBezTo>
                    <a:pt x="2946165" y="293049"/>
                    <a:pt x="2935320" y="303894"/>
                    <a:pt x="2921942" y="303894"/>
                  </a:cubicBezTo>
                  <a:lnTo>
                    <a:pt x="24223" y="303894"/>
                  </a:lnTo>
                  <a:cubicBezTo>
                    <a:pt x="10845" y="303894"/>
                    <a:pt x="0" y="293049"/>
                    <a:pt x="0" y="279671"/>
                  </a:cubicBezTo>
                  <a:lnTo>
                    <a:pt x="0" y="24223"/>
                  </a:lnTo>
                  <a:cubicBezTo>
                    <a:pt x="0" y="10845"/>
                    <a:pt x="10845" y="0"/>
                    <a:pt x="24223" y="0"/>
                  </a:cubicBezTo>
                  <a:close/>
                </a:path>
              </a:pathLst>
            </a:custGeom>
            <a:solidFill>
              <a:srgbClr val="FFC619"/>
            </a:solidFill>
          </p:spPr>
        </p:sp>
        <p:sp>
          <p:nvSpPr>
            <p:cNvPr name="TextBox 9" id="9"/>
            <p:cNvSpPr txBox="true"/>
            <p:nvPr/>
          </p:nvSpPr>
          <p:spPr>
            <a:xfrm>
              <a:off x="0" y="-57150"/>
              <a:ext cx="2946165" cy="361044"/>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4086599" y="2944570"/>
            <a:ext cx="9588355" cy="5345713"/>
          </a:xfrm>
          <a:custGeom>
            <a:avLst/>
            <a:gdLst/>
            <a:ahLst/>
            <a:cxnLst/>
            <a:rect r="r" b="b" t="t" l="l"/>
            <a:pathLst>
              <a:path h="5345713" w="9588355">
                <a:moveTo>
                  <a:pt x="0" y="0"/>
                </a:moveTo>
                <a:lnTo>
                  <a:pt x="9588355" y="0"/>
                </a:lnTo>
                <a:lnTo>
                  <a:pt x="9588355" y="5345712"/>
                </a:lnTo>
                <a:lnTo>
                  <a:pt x="0" y="5345712"/>
                </a:lnTo>
                <a:lnTo>
                  <a:pt x="0" y="0"/>
                </a:lnTo>
                <a:close/>
              </a:path>
            </a:pathLst>
          </a:custGeom>
          <a:blipFill>
            <a:blip r:embed="rId10"/>
            <a:stretch>
              <a:fillRect l="0" t="-1941" r="0" b="-1941"/>
            </a:stretch>
          </a:blipFill>
        </p:spPr>
      </p:sp>
      <p:sp>
        <p:nvSpPr>
          <p:cNvPr name="TextBox 11" id="11"/>
          <p:cNvSpPr txBox="true"/>
          <p:nvPr/>
        </p:nvSpPr>
        <p:spPr>
          <a:xfrm rot="0">
            <a:off x="107106" y="2015316"/>
            <a:ext cx="18180894" cy="4781550"/>
          </a:xfrm>
          <a:prstGeom prst="rect">
            <a:avLst/>
          </a:prstGeom>
        </p:spPr>
        <p:txBody>
          <a:bodyPr anchor="t" rtlCol="false" tIns="0" lIns="0" bIns="0" rIns="0">
            <a:spAutoFit/>
          </a:bodyPr>
          <a:lstStyle/>
          <a:p>
            <a:pPr>
              <a:lnSpc>
                <a:spcPts val="3766"/>
              </a:lnSpc>
            </a:pPr>
            <a:r>
              <a:rPr lang="en-US" sz="3138">
                <a:solidFill>
                  <a:srgbClr val="000000"/>
                </a:solidFill>
                <a:latin typeface="Poppins"/>
              </a:rPr>
              <a:t>Created an interactive LDA visualization based on reviews from the three top-rated stores.</a:t>
            </a:r>
          </a:p>
          <a:p>
            <a:pPr>
              <a:lnSpc>
                <a:spcPts val="3766"/>
              </a:lnSpc>
            </a:pPr>
          </a:p>
          <a:p>
            <a:pPr>
              <a:lnSpc>
                <a:spcPts val="3766"/>
              </a:lnSpc>
            </a:pPr>
          </a:p>
          <a:p>
            <a:pPr>
              <a:lnSpc>
                <a:spcPts val="2206"/>
              </a:lnSpc>
            </a:pPr>
          </a:p>
          <a:p>
            <a:pPr>
              <a:lnSpc>
                <a:spcPts val="2206"/>
              </a:lnSpc>
            </a:pPr>
          </a:p>
          <a:p>
            <a:pPr>
              <a:lnSpc>
                <a:spcPts val="2206"/>
              </a:lnSpc>
            </a:pPr>
          </a:p>
          <a:p>
            <a:pPr>
              <a:lnSpc>
                <a:spcPts val="2206"/>
              </a:lnSpc>
            </a:pPr>
          </a:p>
          <a:p>
            <a:pPr>
              <a:lnSpc>
                <a:spcPts val="2206"/>
              </a:lnSpc>
            </a:pPr>
          </a:p>
          <a:p>
            <a:pPr>
              <a:lnSpc>
                <a:spcPts val="2206"/>
              </a:lnSpc>
            </a:pPr>
          </a:p>
          <a:p>
            <a:pPr>
              <a:lnSpc>
                <a:spcPts val="2206"/>
              </a:lnSpc>
            </a:pPr>
          </a:p>
          <a:p>
            <a:pPr>
              <a:lnSpc>
                <a:spcPts val="2206"/>
              </a:lnSpc>
            </a:pPr>
          </a:p>
          <a:p>
            <a:pPr>
              <a:lnSpc>
                <a:spcPts val="2206"/>
              </a:lnSpc>
            </a:pPr>
          </a:p>
          <a:p>
            <a:pPr>
              <a:lnSpc>
                <a:spcPts val="2206"/>
              </a:lnSpc>
            </a:pPr>
          </a:p>
          <a:p>
            <a:pPr>
              <a:lnSpc>
                <a:spcPts val="2206"/>
              </a:lnSpc>
            </a:pPr>
          </a:p>
          <a:p>
            <a:pPr algn="r">
              <a:lnSpc>
                <a:spcPts val="2206"/>
              </a:lnSpc>
              <a:spcBef>
                <a:spcPct val="0"/>
              </a:spcBef>
            </a:pPr>
          </a:p>
        </p:txBody>
      </p:sp>
      <p:sp>
        <p:nvSpPr>
          <p:cNvPr name="TextBox 12" id="12"/>
          <p:cNvSpPr txBox="true"/>
          <p:nvPr/>
        </p:nvSpPr>
        <p:spPr>
          <a:xfrm rot="0">
            <a:off x="214212" y="8543925"/>
            <a:ext cx="18073788" cy="1400175"/>
          </a:xfrm>
          <a:prstGeom prst="rect">
            <a:avLst/>
          </a:prstGeom>
        </p:spPr>
        <p:txBody>
          <a:bodyPr anchor="t" rtlCol="false" tIns="0" lIns="0" bIns="0" rIns="0">
            <a:spAutoFit/>
          </a:bodyPr>
          <a:lstStyle/>
          <a:p>
            <a:pPr algn="ctr">
              <a:lnSpc>
                <a:spcPts val="3600"/>
              </a:lnSpc>
              <a:spcBef>
                <a:spcPct val="0"/>
              </a:spcBef>
            </a:pPr>
            <a:r>
              <a:rPr lang="en-US" sz="3000">
                <a:solidFill>
                  <a:srgbClr val="D6801C"/>
                </a:solidFill>
                <a:latin typeface="Poppins Ultra-Bold"/>
              </a:rPr>
              <a:t>Interactive LDA visualization provides insights into top rate store customer preferences and expectations, highlighting key factors driving satisfaction, thereby guiding strategic decisions to enhance overall customer experience at other stores.</a:t>
            </a:r>
          </a:p>
        </p:txBody>
      </p:sp>
      <p:sp>
        <p:nvSpPr>
          <p:cNvPr name="TextBox 13" id="13"/>
          <p:cNvSpPr txBox="true"/>
          <p:nvPr/>
        </p:nvSpPr>
        <p:spPr>
          <a:xfrm rot="0">
            <a:off x="3679320" y="476438"/>
            <a:ext cx="11529864" cy="1276350"/>
          </a:xfrm>
          <a:prstGeom prst="rect">
            <a:avLst/>
          </a:prstGeom>
        </p:spPr>
        <p:txBody>
          <a:bodyPr anchor="t" rtlCol="false" tIns="0" lIns="0" bIns="0" rIns="0">
            <a:spAutoFit/>
          </a:bodyPr>
          <a:lstStyle/>
          <a:p>
            <a:pPr algn="ctr">
              <a:lnSpc>
                <a:spcPts val="4919"/>
              </a:lnSpc>
            </a:pPr>
            <a:r>
              <a:rPr lang="en-US" sz="4099">
                <a:solidFill>
                  <a:srgbClr val="FFFFFF"/>
                </a:solidFill>
                <a:latin typeface="Poppins Ultra-Bold"/>
              </a:rPr>
              <a:t>Interactive LDA Visualization for stores</a:t>
            </a:r>
          </a:p>
          <a:p>
            <a:pPr algn="ctr">
              <a:lnSpc>
                <a:spcPts val="4919"/>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CFCFC"/>
        </a:solidFill>
      </p:bgPr>
    </p:bg>
    <p:spTree>
      <p:nvGrpSpPr>
        <p:cNvPr id="1" name=""/>
        <p:cNvGrpSpPr/>
        <p:nvPr/>
      </p:nvGrpSpPr>
      <p:grpSpPr>
        <a:xfrm>
          <a:off x="0" y="0"/>
          <a:ext cx="0" cy="0"/>
          <a:chOff x="0" y="0"/>
          <a:chExt cx="0" cy="0"/>
        </a:xfrm>
      </p:grpSpPr>
      <p:sp>
        <p:nvSpPr>
          <p:cNvPr name="Freeform 2" id="2"/>
          <p:cNvSpPr/>
          <p:nvPr/>
        </p:nvSpPr>
        <p:spPr>
          <a:xfrm flipH="false" flipV="true" rot="0">
            <a:off x="15518065" y="0"/>
            <a:ext cx="2769935" cy="2769935"/>
          </a:xfrm>
          <a:custGeom>
            <a:avLst/>
            <a:gdLst/>
            <a:ahLst/>
            <a:cxnLst/>
            <a:rect r="r" b="b" t="t" l="l"/>
            <a:pathLst>
              <a:path h="2769935" w="2769935">
                <a:moveTo>
                  <a:pt x="0" y="2769935"/>
                </a:moveTo>
                <a:lnTo>
                  <a:pt x="2769935" y="2769935"/>
                </a:lnTo>
                <a:lnTo>
                  <a:pt x="2769935" y="0"/>
                </a:lnTo>
                <a:lnTo>
                  <a:pt x="0" y="0"/>
                </a:lnTo>
                <a:lnTo>
                  <a:pt x="0" y="276993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576807" y="9589688"/>
            <a:ext cx="402724" cy="402724"/>
          </a:xfrm>
          <a:custGeom>
            <a:avLst/>
            <a:gdLst/>
            <a:ahLst/>
            <a:cxnLst/>
            <a:rect r="r" b="b" t="t" l="l"/>
            <a:pathLst>
              <a:path h="402724" w="402724">
                <a:moveTo>
                  <a:pt x="0" y="0"/>
                </a:moveTo>
                <a:lnTo>
                  <a:pt x="402725" y="0"/>
                </a:lnTo>
                <a:lnTo>
                  <a:pt x="402725" y="402724"/>
                </a:lnTo>
                <a:lnTo>
                  <a:pt x="0" y="4027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071856" y="9589688"/>
            <a:ext cx="402724" cy="402724"/>
          </a:xfrm>
          <a:custGeom>
            <a:avLst/>
            <a:gdLst/>
            <a:ahLst/>
            <a:cxnLst/>
            <a:rect r="r" b="b" t="t" l="l"/>
            <a:pathLst>
              <a:path h="402724" w="402724">
                <a:moveTo>
                  <a:pt x="0" y="0"/>
                </a:moveTo>
                <a:lnTo>
                  <a:pt x="402724" y="0"/>
                </a:lnTo>
                <a:lnTo>
                  <a:pt x="402724" y="402724"/>
                </a:lnTo>
                <a:lnTo>
                  <a:pt x="0" y="4027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567938" y="9589688"/>
            <a:ext cx="402724" cy="402724"/>
          </a:xfrm>
          <a:custGeom>
            <a:avLst/>
            <a:gdLst/>
            <a:ahLst/>
            <a:cxnLst/>
            <a:rect r="r" b="b" t="t" l="l"/>
            <a:pathLst>
              <a:path h="402724" w="402724">
                <a:moveTo>
                  <a:pt x="0" y="0"/>
                </a:moveTo>
                <a:lnTo>
                  <a:pt x="402724" y="0"/>
                </a:lnTo>
                <a:lnTo>
                  <a:pt x="402724" y="402724"/>
                </a:lnTo>
                <a:lnTo>
                  <a:pt x="0" y="4027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308468" y="328036"/>
            <a:ext cx="3061970" cy="373004"/>
          </a:xfrm>
          <a:custGeom>
            <a:avLst/>
            <a:gdLst/>
            <a:ahLst/>
            <a:cxnLst/>
            <a:rect r="r" b="b" t="t" l="l"/>
            <a:pathLst>
              <a:path h="373004" w="3061970">
                <a:moveTo>
                  <a:pt x="0" y="0"/>
                </a:moveTo>
                <a:lnTo>
                  <a:pt x="3061971" y="0"/>
                </a:lnTo>
                <a:lnTo>
                  <a:pt x="3061971" y="373004"/>
                </a:lnTo>
                <a:lnTo>
                  <a:pt x="0" y="3730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2328301" y="3212848"/>
            <a:ext cx="14440999" cy="1317998"/>
          </a:xfrm>
          <a:prstGeom prst="rect">
            <a:avLst/>
          </a:prstGeom>
        </p:spPr>
        <p:txBody>
          <a:bodyPr anchor="t" rtlCol="false" tIns="0" lIns="0" bIns="0" rIns="0">
            <a:spAutoFit/>
          </a:bodyPr>
          <a:lstStyle/>
          <a:p>
            <a:pPr>
              <a:lnSpc>
                <a:spcPts val="3479"/>
              </a:lnSpc>
            </a:pPr>
            <a:r>
              <a:rPr lang="en-US" sz="2485">
                <a:solidFill>
                  <a:srgbClr val="000000"/>
                </a:solidFill>
                <a:latin typeface="Canva Sans 1 Bold"/>
              </a:rPr>
              <a:t>Configured LDA to identify 5 distinct topics within the reviews.</a:t>
            </a:r>
          </a:p>
          <a:p>
            <a:pPr>
              <a:lnSpc>
                <a:spcPts val="3479"/>
              </a:lnSpc>
            </a:pPr>
            <a:r>
              <a:rPr lang="en-US" sz="2485">
                <a:solidFill>
                  <a:srgbClr val="000000"/>
                </a:solidFill>
                <a:latin typeface="Canva Sans 1 Bold"/>
              </a:rPr>
              <a:t> Fitted the model on the DTM to uncover underlying topics.</a:t>
            </a:r>
          </a:p>
          <a:p>
            <a:pPr>
              <a:lnSpc>
                <a:spcPts val="3479"/>
              </a:lnSpc>
            </a:pPr>
            <a:r>
              <a:rPr lang="en-US" sz="2485">
                <a:solidFill>
                  <a:srgbClr val="000000"/>
                </a:solidFill>
                <a:latin typeface="Canva Sans 1 Bold"/>
              </a:rPr>
              <a:t>Extracted the top 20 words from each topic to interpret customer sentiments and themes.</a:t>
            </a:r>
          </a:p>
        </p:txBody>
      </p:sp>
      <p:sp>
        <p:nvSpPr>
          <p:cNvPr name="TextBox 8" id="8"/>
          <p:cNvSpPr txBox="true"/>
          <p:nvPr/>
        </p:nvSpPr>
        <p:spPr>
          <a:xfrm rot="0">
            <a:off x="871418" y="971550"/>
            <a:ext cx="12142842" cy="1038225"/>
          </a:xfrm>
          <a:prstGeom prst="rect">
            <a:avLst/>
          </a:prstGeom>
        </p:spPr>
        <p:txBody>
          <a:bodyPr anchor="t" rtlCol="false" tIns="0" lIns="0" bIns="0" rIns="0">
            <a:spAutoFit/>
          </a:bodyPr>
          <a:lstStyle/>
          <a:p>
            <a:pPr>
              <a:lnSpc>
                <a:spcPts val="7799"/>
              </a:lnSpc>
            </a:pPr>
            <a:r>
              <a:rPr lang="en-US" sz="6499">
                <a:solidFill>
                  <a:srgbClr val="FFBC00"/>
                </a:solidFill>
                <a:latin typeface="Poppins Bold"/>
              </a:rPr>
              <a:t>Topic Modeling</a:t>
            </a:r>
          </a:p>
        </p:txBody>
      </p:sp>
      <p:sp>
        <p:nvSpPr>
          <p:cNvPr name="TextBox 9" id="9"/>
          <p:cNvSpPr txBox="true"/>
          <p:nvPr/>
        </p:nvSpPr>
        <p:spPr>
          <a:xfrm rot="0">
            <a:off x="871418" y="2136523"/>
            <a:ext cx="15019511" cy="819150"/>
          </a:xfrm>
          <a:prstGeom prst="rect">
            <a:avLst/>
          </a:prstGeom>
        </p:spPr>
        <p:txBody>
          <a:bodyPr anchor="t" rtlCol="false" tIns="0" lIns="0" bIns="0" rIns="0">
            <a:spAutoFit/>
          </a:bodyPr>
          <a:lstStyle/>
          <a:p>
            <a:pPr>
              <a:lnSpc>
                <a:spcPts val="3172"/>
              </a:lnSpc>
              <a:spcBef>
                <a:spcPct val="0"/>
              </a:spcBef>
            </a:pPr>
            <a:r>
              <a:rPr lang="en-US" sz="2643">
                <a:solidFill>
                  <a:srgbClr val="000000"/>
                </a:solidFill>
                <a:latin typeface="Poppins Bold"/>
              </a:rPr>
              <a:t>Discover key themes in customer reviews using LDA with a focus on food-related comments.</a:t>
            </a:r>
          </a:p>
        </p:txBody>
      </p:sp>
      <p:grpSp>
        <p:nvGrpSpPr>
          <p:cNvPr name="Group 10" id="10"/>
          <p:cNvGrpSpPr/>
          <p:nvPr/>
        </p:nvGrpSpPr>
        <p:grpSpPr>
          <a:xfrm rot="0">
            <a:off x="13732965" y="5483530"/>
            <a:ext cx="3570199" cy="3570184"/>
            <a:chOff x="0" y="0"/>
            <a:chExt cx="6350000" cy="6349975"/>
          </a:xfrm>
        </p:grpSpPr>
        <p:sp>
          <p:nvSpPr>
            <p:cNvPr name="Freeform 11" id="11"/>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0"/>
              <a:stretch>
                <a:fillRect l="-4532" t="0" r="-4532" b="0"/>
              </a:stretch>
            </a:blipFill>
          </p:spPr>
        </p:sp>
      </p:grpSp>
      <p:sp>
        <p:nvSpPr>
          <p:cNvPr name="TextBox 12" id="12"/>
          <p:cNvSpPr txBox="true"/>
          <p:nvPr/>
        </p:nvSpPr>
        <p:spPr>
          <a:xfrm rot="0">
            <a:off x="774157" y="5749552"/>
            <a:ext cx="12337365" cy="3508748"/>
          </a:xfrm>
          <a:prstGeom prst="rect">
            <a:avLst/>
          </a:prstGeom>
        </p:spPr>
        <p:txBody>
          <a:bodyPr anchor="t" rtlCol="false" tIns="0" lIns="0" bIns="0" rIns="0">
            <a:spAutoFit/>
          </a:bodyPr>
          <a:lstStyle/>
          <a:p>
            <a:pPr>
              <a:lnSpc>
                <a:spcPts val="3479"/>
              </a:lnSpc>
            </a:pPr>
            <a:r>
              <a:rPr lang="en-US" sz="2485">
                <a:solidFill>
                  <a:srgbClr val="000000"/>
                </a:solidFill>
                <a:latin typeface="Canva Sans 1 Bold"/>
              </a:rPr>
              <a:t>Selected Topic for Further Analysis (Topic 1): Focus on food-related comments for deeper insights.</a:t>
            </a:r>
          </a:p>
          <a:p>
            <a:pPr>
              <a:lnSpc>
                <a:spcPts val="3479"/>
              </a:lnSpc>
            </a:pPr>
            <a:r>
              <a:rPr lang="en-US" sz="2485">
                <a:solidFill>
                  <a:srgbClr val="000000"/>
                </a:solidFill>
                <a:latin typeface="Canva Sans 1 Bold"/>
              </a:rPr>
              <a:t> </a:t>
            </a:r>
            <a:r>
              <a:rPr lang="en-US" sz="2485">
                <a:solidFill>
                  <a:srgbClr val="F5AF19"/>
                </a:solidFill>
                <a:latin typeface="Canva Sans 1 Bold"/>
              </a:rPr>
              <a:t>Keywords: `large`, `asked`, `cheese`, `mcdonald`, `big`, `sauce`, `drink`, `nugget`, `time`, `sandwich`, `chicken`, `like`, `meal`, `cold`, `food`, `burger`, `got`, `ordered`, `order`, `fry`.</a:t>
            </a:r>
          </a:p>
          <a:p>
            <a:pPr>
              <a:lnSpc>
                <a:spcPts val="3479"/>
              </a:lnSpc>
            </a:pPr>
            <a:r>
              <a:rPr lang="en-US" sz="2485">
                <a:solidFill>
                  <a:srgbClr val="000000"/>
                </a:solidFill>
                <a:latin typeface="Canva Sans 1 Bold"/>
              </a:rPr>
              <a:t>This analysis enables us to pinpoint areas for improvement in food offerings and customer service strategies.</a:t>
            </a:r>
          </a:p>
          <a:p>
            <a:pPr>
              <a:lnSpc>
                <a:spcPts val="3479"/>
              </a:lnSpc>
            </a:pPr>
          </a:p>
        </p:txBody>
      </p:sp>
      <p:sp>
        <p:nvSpPr>
          <p:cNvPr name="Freeform 13" id="13"/>
          <p:cNvSpPr/>
          <p:nvPr/>
        </p:nvSpPr>
        <p:spPr>
          <a:xfrm flipH="false" flipV="false" rot="0">
            <a:off x="-1994587" y="2732849"/>
            <a:ext cx="3483516" cy="3483516"/>
          </a:xfrm>
          <a:custGeom>
            <a:avLst/>
            <a:gdLst/>
            <a:ahLst/>
            <a:cxnLst/>
            <a:rect r="r" b="b" t="t" l="l"/>
            <a:pathLst>
              <a:path h="3483516" w="3483516">
                <a:moveTo>
                  <a:pt x="0" y="0"/>
                </a:moveTo>
                <a:lnTo>
                  <a:pt x="3483516" y="0"/>
                </a:lnTo>
                <a:lnTo>
                  <a:pt x="3483516" y="3483516"/>
                </a:lnTo>
                <a:lnTo>
                  <a:pt x="0" y="34835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CFCFC"/>
        </a:solidFill>
      </p:bgPr>
    </p:bg>
    <p:spTree>
      <p:nvGrpSpPr>
        <p:cNvPr id="1" name=""/>
        <p:cNvGrpSpPr/>
        <p:nvPr/>
      </p:nvGrpSpPr>
      <p:grpSpPr>
        <a:xfrm>
          <a:off x="0" y="0"/>
          <a:ext cx="0" cy="0"/>
          <a:chOff x="0" y="0"/>
          <a:chExt cx="0" cy="0"/>
        </a:xfrm>
      </p:grpSpPr>
      <p:sp>
        <p:nvSpPr>
          <p:cNvPr name="Freeform 2" id="2"/>
          <p:cNvSpPr/>
          <p:nvPr/>
        </p:nvSpPr>
        <p:spPr>
          <a:xfrm flipH="false" flipV="true" rot="0">
            <a:off x="15518065" y="0"/>
            <a:ext cx="2769935" cy="2769935"/>
          </a:xfrm>
          <a:custGeom>
            <a:avLst/>
            <a:gdLst/>
            <a:ahLst/>
            <a:cxnLst/>
            <a:rect r="r" b="b" t="t" l="l"/>
            <a:pathLst>
              <a:path h="2769935" w="2769935">
                <a:moveTo>
                  <a:pt x="0" y="2769935"/>
                </a:moveTo>
                <a:lnTo>
                  <a:pt x="2769935" y="2769935"/>
                </a:lnTo>
                <a:lnTo>
                  <a:pt x="2769935" y="0"/>
                </a:lnTo>
                <a:lnTo>
                  <a:pt x="0" y="0"/>
                </a:lnTo>
                <a:lnTo>
                  <a:pt x="0" y="276993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576807" y="9589688"/>
            <a:ext cx="402724" cy="402724"/>
          </a:xfrm>
          <a:custGeom>
            <a:avLst/>
            <a:gdLst/>
            <a:ahLst/>
            <a:cxnLst/>
            <a:rect r="r" b="b" t="t" l="l"/>
            <a:pathLst>
              <a:path h="402724" w="402724">
                <a:moveTo>
                  <a:pt x="0" y="0"/>
                </a:moveTo>
                <a:lnTo>
                  <a:pt x="402725" y="0"/>
                </a:lnTo>
                <a:lnTo>
                  <a:pt x="402725" y="402724"/>
                </a:lnTo>
                <a:lnTo>
                  <a:pt x="0" y="4027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071856" y="9589688"/>
            <a:ext cx="402724" cy="402724"/>
          </a:xfrm>
          <a:custGeom>
            <a:avLst/>
            <a:gdLst/>
            <a:ahLst/>
            <a:cxnLst/>
            <a:rect r="r" b="b" t="t" l="l"/>
            <a:pathLst>
              <a:path h="402724" w="402724">
                <a:moveTo>
                  <a:pt x="0" y="0"/>
                </a:moveTo>
                <a:lnTo>
                  <a:pt x="402724" y="0"/>
                </a:lnTo>
                <a:lnTo>
                  <a:pt x="402724" y="402724"/>
                </a:lnTo>
                <a:lnTo>
                  <a:pt x="0" y="4027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567938" y="9589688"/>
            <a:ext cx="402724" cy="402724"/>
          </a:xfrm>
          <a:custGeom>
            <a:avLst/>
            <a:gdLst/>
            <a:ahLst/>
            <a:cxnLst/>
            <a:rect r="r" b="b" t="t" l="l"/>
            <a:pathLst>
              <a:path h="402724" w="402724">
                <a:moveTo>
                  <a:pt x="0" y="0"/>
                </a:moveTo>
                <a:lnTo>
                  <a:pt x="402724" y="0"/>
                </a:lnTo>
                <a:lnTo>
                  <a:pt x="402724" y="402724"/>
                </a:lnTo>
                <a:lnTo>
                  <a:pt x="0" y="4027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308468" y="328036"/>
            <a:ext cx="3061970" cy="373004"/>
          </a:xfrm>
          <a:custGeom>
            <a:avLst/>
            <a:gdLst/>
            <a:ahLst/>
            <a:cxnLst/>
            <a:rect r="r" b="b" t="t" l="l"/>
            <a:pathLst>
              <a:path h="373004" w="3061970">
                <a:moveTo>
                  <a:pt x="0" y="0"/>
                </a:moveTo>
                <a:lnTo>
                  <a:pt x="3061971" y="0"/>
                </a:lnTo>
                <a:lnTo>
                  <a:pt x="3061971" y="373004"/>
                </a:lnTo>
                <a:lnTo>
                  <a:pt x="0" y="3730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7" id="7"/>
          <p:cNvGrpSpPr/>
          <p:nvPr/>
        </p:nvGrpSpPr>
        <p:grpSpPr>
          <a:xfrm rot="0">
            <a:off x="3679320" y="124116"/>
            <a:ext cx="11186220" cy="1153848"/>
            <a:chOff x="0" y="0"/>
            <a:chExt cx="2946165" cy="303894"/>
          </a:xfrm>
        </p:grpSpPr>
        <p:sp>
          <p:nvSpPr>
            <p:cNvPr name="Freeform 8" id="8"/>
            <p:cNvSpPr/>
            <p:nvPr/>
          </p:nvSpPr>
          <p:spPr>
            <a:xfrm flipH="false" flipV="false" rot="0">
              <a:off x="0" y="0"/>
              <a:ext cx="2946165" cy="303894"/>
            </a:xfrm>
            <a:custGeom>
              <a:avLst/>
              <a:gdLst/>
              <a:ahLst/>
              <a:cxnLst/>
              <a:rect r="r" b="b" t="t" l="l"/>
              <a:pathLst>
                <a:path h="303894" w="2946165">
                  <a:moveTo>
                    <a:pt x="24223" y="0"/>
                  </a:moveTo>
                  <a:lnTo>
                    <a:pt x="2921942" y="0"/>
                  </a:lnTo>
                  <a:cubicBezTo>
                    <a:pt x="2928366" y="0"/>
                    <a:pt x="2934527" y="2552"/>
                    <a:pt x="2939070" y="7095"/>
                  </a:cubicBezTo>
                  <a:cubicBezTo>
                    <a:pt x="2943613" y="11638"/>
                    <a:pt x="2946165" y="17799"/>
                    <a:pt x="2946165" y="24223"/>
                  </a:cubicBezTo>
                  <a:lnTo>
                    <a:pt x="2946165" y="279671"/>
                  </a:lnTo>
                  <a:cubicBezTo>
                    <a:pt x="2946165" y="293049"/>
                    <a:pt x="2935320" y="303894"/>
                    <a:pt x="2921942" y="303894"/>
                  </a:cubicBezTo>
                  <a:lnTo>
                    <a:pt x="24223" y="303894"/>
                  </a:lnTo>
                  <a:cubicBezTo>
                    <a:pt x="10845" y="303894"/>
                    <a:pt x="0" y="293049"/>
                    <a:pt x="0" y="279671"/>
                  </a:cubicBezTo>
                  <a:lnTo>
                    <a:pt x="0" y="24223"/>
                  </a:lnTo>
                  <a:cubicBezTo>
                    <a:pt x="0" y="10845"/>
                    <a:pt x="10845" y="0"/>
                    <a:pt x="24223" y="0"/>
                  </a:cubicBezTo>
                  <a:close/>
                </a:path>
              </a:pathLst>
            </a:custGeom>
            <a:solidFill>
              <a:srgbClr val="FFC619"/>
            </a:solidFill>
          </p:spPr>
        </p:sp>
        <p:sp>
          <p:nvSpPr>
            <p:cNvPr name="TextBox 9" id="9"/>
            <p:cNvSpPr txBox="true"/>
            <p:nvPr/>
          </p:nvSpPr>
          <p:spPr>
            <a:xfrm>
              <a:off x="0" y="-57150"/>
              <a:ext cx="2946165" cy="361044"/>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7420171" y="1443424"/>
            <a:ext cx="5214986" cy="4169359"/>
          </a:xfrm>
          <a:custGeom>
            <a:avLst/>
            <a:gdLst/>
            <a:ahLst/>
            <a:cxnLst/>
            <a:rect r="r" b="b" t="t" l="l"/>
            <a:pathLst>
              <a:path h="4169359" w="5214986">
                <a:moveTo>
                  <a:pt x="0" y="0"/>
                </a:moveTo>
                <a:lnTo>
                  <a:pt x="5214986" y="0"/>
                </a:lnTo>
                <a:lnTo>
                  <a:pt x="5214986" y="4169358"/>
                </a:lnTo>
                <a:lnTo>
                  <a:pt x="0" y="4169358"/>
                </a:lnTo>
                <a:lnTo>
                  <a:pt x="0" y="0"/>
                </a:lnTo>
                <a:close/>
              </a:path>
            </a:pathLst>
          </a:custGeom>
          <a:blipFill>
            <a:blip r:embed="rId10"/>
            <a:stretch>
              <a:fillRect l="0" t="0" r="0" b="0"/>
            </a:stretch>
          </a:blipFill>
        </p:spPr>
      </p:sp>
      <p:sp>
        <p:nvSpPr>
          <p:cNvPr name="Freeform 11" id="11"/>
          <p:cNvSpPr/>
          <p:nvPr/>
        </p:nvSpPr>
        <p:spPr>
          <a:xfrm flipH="false" flipV="false" rot="0">
            <a:off x="1839454" y="1443424"/>
            <a:ext cx="5299749" cy="4169359"/>
          </a:xfrm>
          <a:custGeom>
            <a:avLst/>
            <a:gdLst/>
            <a:ahLst/>
            <a:cxnLst/>
            <a:rect r="r" b="b" t="t" l="l"/>
            <a:pathLst>
              <a:path h="4169359" w="5299749">
                <a:moveTo>
                  <a:pt x="0" y="0"/>
                </a:moveTo>
                <a:lnTo>
                  <a:pt x="5299748" y="0"/>
                </a:lnTo>
                <a:lnTo>
                  <a:pt x="5299748" y="4169358"/>
                </a:lnTo>
                <a:lnTo>
                  <a:pt x="0" y="4169358"/>
                </a:lnTo>
                <a:lnTo>
                  <a:pt x="0" y="0"/>
                </a:lnTo>
                <a:close/>
              </a:path>
            </a:pathLst>
          </a:custGeom>
          <a:blipFill>
            <a:blip r:embed="rId11"/>
            <a:stretch>
              <a:fillRect l="0" t="-1402" r="0" b="0"/>
            </a:stretch>
          </a:blipFill>
        </p:spPr>
      </p:sp>
      <p:sp>
        <p:nvSpPr>
          <p:cNvPr name="Freeform 12" id="12"/>
          <p:cNvSpPr/>
          <p:nvPr/>
        </p:nvSpPr>
        <p:spPr>
          <a:xfrm flipH="false" flipV="false" rot="0">
            <a:off x="591849" y="5504729"/>
            <a:ext cx="5598851" cy="4487683"/>
          </a:xfrm>
          <a:custGeom>
            <a:avLst/>
            <a:gdLst/>
            <a:ahLst/>
            <a:cxnLst/>
            <a:rect r="r" b="b" t="t" l="l"/>
            <a:pathLst>
              <a:path h="4487683" w="5598851">
                <a:moveTo>
                  <a:pt x="0" y="0"/>
                </a:moveTo>
                <a:lnTo>
                  <a:pt x="5598850" y="0"/>
                </a:lnTo>
                <a:lnTo>
                  <a:pt x="5598850" y="4487683"/>
                </a:lnTo>
                <a:lnTo>
                  <a:pt x="0" y="4487683"/>
                </a:lnTo>
                <a:lnTo>
                  <a:pt x="0" y="0"/>
                </a:lnTo>
                <a:close/>
              </a:path>
            </a:pathLst>
          </a:custGeom>
          <a:blipFill>
            <a:blip r:embed="rId12"/>
            <a:stretch>
              <a:fillRect l="0" t="0" r="0" b="0"/>
            </a:stretch>
          </a:blipFill>
        </p:spPr>
      </p:sp>
      <p:sp>
        <p:nvSpPr>
          <p:cNvPr name="Freeform 13" id="13"/>
          <p:cNvSpPr/>
          <p:nvPr/>
        </p:nvSpPr>
        <p:spPr>
          <a:xfrm flipH="false" flipV="false" rot="0">
            <a:off x="6190699" y="5612782"/>
            <a:ext cx="5480349" cy="4493602"/>
          </a:xfrm>
          <a:custGeom>
            <a:avLst/>
            <a:gdLst/>
            <a:ahLst/>
            <a:cxnLst/>
            <a:rect r="r" b="b" t="t" l="l"/>
            <a:pathLst>
              <a:path h="4493602" w="5480349">
                <a:moveTo>
                  <a:pt x="0" y="0"/>
                </a:moveTo>
                <a:lnTo>
                  <a:pt x="5480350" y="0"/>
                </a:lnTo>
                <a:lnTo>
                  <a:pt x="5480350" y="4493603"/>
                </a:lnTo>
                <a:lnTo>
                  <a:pt x="0" y="4493603"/>
                </a:lnTo>
                <a:lnTo>
                  <a:pt x="0" y="0"/>
                </a:lnTo>
                <a:close/>
              </a:path>
            </a:pathLst>
          </a:custGeom>
          <a:blipFill>
            <a:blip r:embed="rId13"/>
            <a:stretch>
              <a:fillRect l="0" t="0" r="0" b="0"/>
            </a:stretch>
          </a:blipFill>
        </p:spPr>
      </p:sp>
      <p:sp>
        <p:nvSpPr>
          <p:cNvPr name="Freeform 14" id="14"/>
          <p:cNvSpPr/>
          <p:nvPr/>
        </p:nvSpPr>
        <p:spPr>
          <a:xfrm flipH="false" flipV="false" rot="0">
            <a:off x="12494974" y="1443424"/>
            <a:ext cx="5283196" cy="4343199"/>
          </a:xfrm>
          <a:custGeom>
            <a:avLst/>
            <a:gdLst/>
            <a:ahLst/>
            <a:cxnLst/>
            <a:rect r="r" b="b" t="t" l="l"/>
            <a:pathLst>
              <a:path h="4343199" w="5283196">
                <a:moveTo>
                  <a:pt x="0" y="0"/>
                </a:moveTo>
                <a:lnTo>
                  <a:pt x="5283195" y="0"/>
                </a:lnTo>
                <a:lnTo>
                  <a:pt x="5283195" y="4343198"/>
                </a:lnTo>
                <a:lnTo>
                  <a:pt x="0" y="4343198"/>
                </a:lnTo>
                <a:lnTo>
                  <a:pt x="0" y="0"/>
                </a:lnTo>
                <a:close/>
              </a:path>
            </a:pathLst>
          </a:custGeom>
          <a:blipFill>
            <a:blip r:embed="rId14"/>
            <a:stretch>
              <a:fillRect l="0" t="0" r="0" b="0"/>
            </a:stretch>
          </a:blipFill>
        </p:spPr>
      </p:sp>
      <p:sp>
        <p:nvSpPr>
          <p:cNvPr name="Freeform 15" id="15"/>
          <p:cNvSpPr/>
          <p:nvPr/>
        </p:nvSpPr>
        <p:spPr>
          <a:xfrm flipH="false" flipV="false" rot="0">
            <a:off x="11662142" y="5799317"/>
            <a:ext cx="5597158" cy="4487683"/>
          </a:xfrm>
          <a:custGeom>
            <a:avLst/>
            <a:gdLst/>
            <a:ahLst/>
            <a:cxnLst/>
            <a:rect r="r" b="b" t="t" l="l"/>
            <a:pathLst>
              <a:path h="4487683" w="5597158">
                <a:moveTo>
                  <a:pt x="0" y="0"/>
                </a:moveTo>
                <a:lnTo>
                  <a:pt x="5597158" y="0"/>
                </a:lnTo>
                <a:lnTo>
                  <a:pt x="5597158" y="4487683"/>
                </a:lnTo>
                <a:lnTo>
                  <a:pt x="0" y="4487683"/>
                </a:lnTo>
                <a:lnTo>
                  <a:pt x="0" y="0"/>
                </a:lnTo>
                <a:close/>
              </a:path>
            </a:pathLst>
          </a:custGeom>
          <a:blipFill>
            <a:blip r:embed="rId15"/>
            <a:stretch>
              <a:fillRect l="0" t="0" r="0" b="0"/>
            </a:stretch>
          </a:blipFill>
        </p:spPr>
      </p:sp>
      <p:sp>
        <p:nvSpPr>
          <p:cNvPr name="TextBox 16" id="16"/>
          <p:cNvSpPr txBox="true"/>
          <p:nvPr/>
        </p:nvSpPr>
        <p:spPr>
          <a:xfrm rot="0">
            <a:off x="3507498" y="371475"/>
            <a:ext cx="11529864" cy="1276350"/>
          </a:xfrm>
          <a:prstGeom prst="rect">
            <a:avLst/>
          </a:prstGeom>
        </p:spPr>
        <p:txBody>
          <a:bodyPr anchor="t" rtlCol="false" tIns="0" lIns="0" bIns="0" rIns="0">
            <a:spAutoFit/>
          </a:bodyPr>
          <a:lstStyle/>
          <a:p>
            <a:pPr algn="ctr">
              <a:lnSpc>
                <a:spcPts val="4919"/>
              </a:lnSpc>
            </a:pPr>
            <a:r>
              <a:rPr lang="en-US" sz="4099">
                <a:solidFill>
                  <a:srgbClr val="FFFFFF"/>
                </a:solidFill>
                <a:latin typeface="Poppins Ultra-Bold"/>
              </a:rPr>
              <a:t>Product Analysis based on LDA results</a:t>
            </a:r>
          </a:p>
          <a:p>
            <a:pPr algn="ctr">
              <a:lnSpc>
                <a:spcPts val="4919"/>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CFCFC"/>
        </a:solidFill>
      </p:bgPr>
    </p:bg>
    <p:spTree>
      <p:nvGrpSpPr>
        <p:cNvPr id="1" name=""/>
        <p:cNvGrpSpPr/>
        <p:nvPr/>
      </p:nvGrpSpPr>
      <p:grpSpPr>
        <a:xfrm>
          <a:off x="0" y="0"/>
          <a:ext cx="0" cy="0"/>
          <a:chOff x="0" y="0"/>
          <a:chExt cx="0" cy="0"/>
        </a:xfrm>
      </p:grpSpPr>
      <p:sp>
        <p:nvSpPr>
          <p:cNvPr name="Freeform 2" id="2"/>
          <p:cNvSpPr/>
          <p:nvPr/>
        </p:nvSpPr>
        <p:spPr>
          <a:xfrm flipH="false" flipV="true" rot="0">
            <a:off x="15518065" y="0"/>
            <a:ext cx="2769935" cy="2769935"/>
          </a:xfrm>
          <a:custGeom>
            <a:avLst/>
            <a:gdLst/>
            <a:ahLst/>
            <a:cxnLst/>
            <a:rect r="r" b="b" t="t" l="l"/>
            <a:pathLst>
              <a:path h="2769935" w="2769935">
                <a:moveTo>
                  <a:pt x="0" y="2769935"/>
                </a:moveTo>
                <a:lnTo>
                  <a:pt x="2769935" y="2769935"/>
                </a:lnTo>
                <a:lnTo>
                  <a:pt x="2769935" y="0"/>
                </a:lnTo>
                <a:lnTo>
                  <a:pt x="0" y="0"/>
                </a:lnTo>
                <a:lnTo>
                  <a:pt x="0" y="276993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576807" y="9589688"/>
            <a:ext cx="402724" cy="402724"/>
          </a:xfrm>
          <a:custGeom>
            <a:avLst/>
            <a:gdLst/>
            <a:ahLst/>
            <a:cxnLst/>
            <a:rect r="r" b="b" t="t" l="l"/>
            <a:pathLst>
              <a:path h="402724" w="402724">
                <a:moveTo>
                  <a:pt x="0" y="0"/>
                </a:moveTo>
                <a:lnTo>
                  <a:pt x="402725" y="0"/>
                </a:lnTo>
                <a:lnTo>
                  <a:pt x="402725" y="402724"/>
                </a:lnTo>
                <a:lnTo>
                  <a:pt x="0" y="4027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071856" y="9589688"/>
            <a:ext cx="402724" cy="402724"/>
          </a:xfrm>
          <a:custGeom>
            <a:avLst/>
            <a:gdLst/>
            <a:ahLst/>
            <a:cxnLst/>
            <a:rect r="r" b="b" t="t" l="l"/>
            <a:pathLst>
              <a:path h="402724" w="402724">
                <a:moveTo>
                  <a:pt x="0" y="0"/>
                </a:moveTo>
                <a:lnTo>
                  <a:pt x="402724" y="0"/>
                </a:lnTo>
                <a:lnTo>
                  <a:pt x="402724" y="402724"/>
                </a:lnTo>
                <a:lnTo>
                  <a:pt x="0" y="4027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567938" y="9589688"/>
            <a:ext cx="402724" cy="402724"/>
          </a:xfrm>
          <a:custGeom>
            <a:avLst/>
            <a:gdLst/>
            <a:ahLst/>
            <a:cxnLst/>
            <a:rect r="r" b="b" t="t" l="l"/>
            <a:pathLst>
              <a:path h="402724" w="402724">
                <a:moveTo>
                  <a:pt x="0" y="0"/>
                </a:moveTo>
                <a:lnTo>
                  <a:pt x="402724" y="0"/>
                </a:lnTo>
                <a:lnTo>
                  <a:pt x="402724" y="402724"/>
                </a:lnTo>
                <a:lnTo>
                  <a:pt x="0" y="4027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308468" y="328036"/>
            <a:ext cx="3061970" cy="373004"/>
          </a:xfrm>
          <a:custGeom>
            <a:avLst/>
            <a:gdLst/>
            <a:ahLst/>
            <a:cxnLst/>
            <a:rect r="r" b="b" t="t" l="l"/>
            <a:pathLst>
              <a:path h="373004" w="3061970">
                <a:moveTo>
                  <a:pt x="0" y="0"/>
                </a:moveTo>
                <a:lnTo>
                  <a:pt x="3061971" y="0"/>
                </a:lnTo>
                <a:lnTo>
                  <a:pt x="3061971" y="373004"/>
                </a:lnTo>
                <a:lnTo>
                  <a:pt x="0" y="3730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7" id="7"/>
          <p:cNvGrpSpPr/>
          <p:nvPr/>
        </p:nvGrpSpPr>
        <p:grpSpPr>
          <a:xfrm rot="0">
            <a:off x="3851141" y="289575"/>
            <a:ext cx="11186220" cy="1153848"/>
            <a:chOff x="0" y="0"/>
            <a:chExt cx="2946165" cy="303894"/>
          </a:xfrm>
        </p:grpSpPr>
        <p:sp>
          <p:nvSpPr>
            <p:cNvPr name="Freeform 8" id="8"/>
            <p:cNvSpPr/>
            <p:nvPr/>
          </p:nvSpPr>
          <p:spPr>
            <a:xfrm flipH="false" flipV="false" rot="0">
              <a:off x="0" y="0"/>
              <a:ext cx="2946165" cy="303894"/>
            </a:xfrm>
            <a:custGeom>
              <a:avLst/>
              <a:gdLst/>
              <a:ahLst/>
              <a:cxnLst/>
              <a:rect r="r" b="b" t="t" l="l"/>
              <a:pathLst>
                <a:path h="303894" w="2946165">
                  <a:moveTo>
                    <a:pt x="24223" y="0"/>
                  </a:moveTo>
                  <a:lnTo>
                    <a:pt x="2921942" y="0"/>
                  </a:lnTo>
                  <a:cubicBezTo>
                    <a:pt x="2928366" y="0"/>
                    <a:pt x="2934527" y="2552"/>
                    <a:pt x="2939070" y="7095"/>
                  </a:cubicBezTo>
                  <a:cubicBezTo>
                    <a:pt x="2943613" y="11638"/>
                    <a:pt x="2946165" y="17799"/>
                    <a:pt x="2946165" y="24223"/>
                  </a:cubicBezTo>
                  <a:lnTo>
                    <a:pt x="2946165" y="279671"/>
                  </a:lnTo>
                  <a:cubicBezTo>
                    <a:pt x="2946165" y="293049"/>
                    <a:pt x="2935320" y="303894"/>
                    <a:pt x="2921942" y="303894"/>
                  </a:cubicBezTo>
                  <a:lnTo>
                    <a:pt x="24223" y="303894"/>
                  </a:lnTo>
                  <a:cubicBezTo>
                    <a:pt x="10845" y="303894"/>
                    <a:pt x="0" y="293049"/>
                    <a:pt x="0" y="279671"/>
                  </a:cubicBezTo>
                  <a:lnTo>
                    <a:pt x="0" y="24223"/>
                  </a:lnTo>
                  <a:cubicBezTo>
                    <a:pt x="0" y="10845"/>
                    <a:pt x="10845" y="0"/>
                    <a:pt x="24223" y="0"/>
                  </a:cubicBezTo>
                  <a:close/>
                </a:path>
              </a:pathLst>
            </a:custGeom>
            <a:solidFill>
              <a:srgbClr val="FFC619"/>
            </a:solidFill>
          </p:spPr>
        </p:sp>
        <p:sp>
          <p:nvSpPr>
            <p:cNvPr name="TextBox 9" id="9"/>
            <p:cNvSpPr txBox="true"/>
            <p:nvPr/>
          </p:nvSpPr>
          <p:spPr>
            <a:xfrm>
              <a:off x="0" y="-57150"/>
              <a:ext cx="2946165" cy="361044"/>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3679320" y="476438"/>
            <a:ext cx="11529864" cy="1276350"/>
          </a:xfrm>
          <a:prstGeom prst="rect">
            <a:avLst/>
          </a:prstGeom>
        </p:spPr>
        <p:txBody>
          <a:bodyPr anchor="t" rtlCol="false" tIns="0" lIns="0" bIns="0" rIns="0">
            <a:spAutoFit/>
          </a:bodyPr>
          <a:lstStyle/>
          <a:p>
            <a:pPr algn="ctr">
              <a:lnSpc>
                <a:spcPts val="4919"/>
              </a:lnSpc>
            </a:pPr>
            <a:r>
              <a:rPr lang="en-US" sz="4099">
                <a:solidFill>
                  <a:srgbClr val="FFFFFF"/>
                </a:solidFill>
                <a:latin typeface="Poppins Ultra-Bold"/>
              </a:rPr>
              <a:t>Product Analysis based on LDA results</a:t>
            </a:r>
          </a:p>
          <a:p>
            <a:pPr algn="ctr">
              <a:lnSpc>
                <a:spcPts val="4919"/>
              </a:lnSpc>
              <a:spcBef>
                <a:spcPct val="0"/>
              </a:spcBef>
            </a:pPr>
          </a:p>
        </p:txBody>
      </p:sp>
      <p:sp>
        <p:nvSpPr>
          <p:cNvPr name="TextBox 11" id="11"/>
          <p:cNvSpPr txBox="true"/>
          <p:nvPr/>
        </p:nvSpPr>
        <p:spPr>
          <a:xfrm rot="0">
            <a:off x="1185765" y="2274488"/>
            <a:ext cx="16087453" cy="7315200"/>
          </a:xfrm>
          <a:prstGeom prst="rect">
            <a:avLst/>
          </a:prstGeom>
        </p:spPr>
        <p:txBody>
          <a:bodyPr anchor="t" rtlCol="false" tIns="0" lIns="0" bIns="0" rIns="0">
            <a:spAutoFit/>
          </a:bodyPr>
          <a:lstStyle/>
          <a:p>
            <a:pPr>
              <a:lnSpc>
                <a:spcPts val="3839"/>
              </a:lnSpc>
            </a:pPr>
            <a:r>
              <a:rPr lang="en-US" sz="3199">
                <a:solidFill>
                  <a:srgbClr val="F5AF19"/>
                </a:solidFill>
                <a:latin typeface="Poppins Ultra-Bold"/>
              </a:rPr>
              <a:t>Product Focus: </a:t>
            </a:r>
            <a:r>
              <a:rPr lang="en-US" sz="3199">
                <a:solidFill>
                  <a:srgbClr val="000000"/>
                </a:solidFill>
                <a:latin typeface="Poppins"/>
              </a:rPr>
              <a:t>Identifying McDonald's products frequently mentioned alongside descriptive phrases in reviews highlights customer preferences and pain points.</a:t>
            </a:r>
          </a:p>
          <a:p>
            <a:pPr>
              <a:lnSpc>
                <a:spcPts val="3839"/>
              </a:lnSpc>
            </a:pPr>
            <a:r>
              <a:rPr lang="en-US" sz="3199">
                <a:solidFill>
                  <a:srgbClr val="F5AF19"/>
                </a:solidFill>
                <a:latin typeface="Poppins Ultra-Bold"/>
              </a:rPr>
              <a:t>Quality Insights: </a:t>
            </a:r>
            <a:r>
              <a:rPr lang="en-US" sz="3199">
                <a:solidFill>
                  <a:srgbClr val="000000"/>
                </a:solidFill>
                <a:latin typeface="Poppins"/>
              </a:rPr>
              <a:t>Frequent mentions of specific product attributes  provide direct feedback on food quality and presentation.</a:t>
            </a:r>
          </a:p>
          <a:p>
            <a:pPr>
              <a:lnSpc>
                <a:spcPts val="3839"/>
              </a:lnSpc>
            </a:pPr>
            <a:r>
              <a:rPr lang="en-US" sz="3199">
                <a:solidFill>
                  <a:srgbClr val="F5AF19"/>
                </a:solidFill>
                <a:latin typeface="Poppins Ultra-Bold"/>
              </a:rPr>
              <a:t>Service Experience: </a:t>
            </a:r>
            <a:r>
              <a:rPr lang="en-US" sz="3199">
                <a:solidFill>
                  <a:srgbClr val="000000"/>
                </a:solidFill>
                <a:latin typeface="Poppins"/>
              </a:rPr>
              <a:t>Descriptive phrases related to service offer insights into customer service experiences, pinpointing areas for staff training and service improvements.</a:t>
            </a:r>
          </a:p>
          <a:p>
            <a:pPr>
              <a:lnSpc>
                <a:spcPts val="3839"/>
              </a:lnSpc>
            </a:pPr>
            <a:r>
              <a:rPr lang="en-US" sz="3199">
                <a:solidFill>
                  <a:srgbClr val="F5AF19"/>
                </a:solidFill>
                <a:latin typeface="Poppins Ultra-Bold"/>
              </a:rPr>
              <a:t>Menu Optimization: </a:t>
            </a:r>
            <a:r>
              <a:rPr lang="en-US" sz="3199">
                <a:solidFill>
                  <a:srgbClr val="000000"/>
                </a:solidFill>
                <a:latin typeface="Poppins"/>
              </a:rPr>
              <a:t>Analysis of descriptive phrases can guide menu adjustments by identifying popular items and those needing enhancement or promotion.</a:t>
            </a:r>
          </a:p>
          <a:p>
            <a:pPr>
              <a:lnSpc>
                <a:spcPts val="3839"/>
              </a:lnSpc>
            </a:pPr>
            <a:r>
              <a:rPr lang="en-US" sz="3199">
                <a:solidFill>
                  <a:srgbClr val="F5AF19"/>
                </a:solidFill>
                <a:latin typeface="Poppins Ultra-Bold"/>
              </a:rPr>
              <a:t>Operational Efficiency: </a:t>
            </a:r>
            <a:r>
              <a:rPr lang="en-US" sz="3199">
                <a:solidFill>
                  <a:srgbClr val="000000"/>
                </a:solidFill>
                <a:latin typeface="Poppins"/>
              </a:rPr>
              <a:t>Insights into specific products and associated customer feedback can drive operational improvements, from kitchen workflow adjustments to order accuracy initiatives.</a:t>
            </a:r>
          </a:p>
          <a:p>
            <a:pPr algn="r">
              <a:lnSpc>
                <a:spcPts val="3839"/>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CFCFC"/>
        </a:solidFill>
      </p:bgPr>
    </p:bg>
    <p:spTree>
      <p:nvGrpSpPr>
        <p:cNvPr id="1" name=""/>
        <p:cNvGrpSpPr/>
        <p:nvPr/>
      </p:nvGrpSpPr>
      <p:grpSpPr>
        <a:xfrm>
          <a:off x="0" y="0"/>
          <a:ext cx="0" cy="0"/>
          <a:chOff x="0" y="0"/>
          <a:chExt cx="0" cy="0"/>
        </a:xfrm>
      </p:grpSpPr>
      <p:sp>
        <p:nvSpPr>
          <p:cNvPr name="Freeform 2" id="2"/>
          <p:cNvSpPr/>
          <p:nvPr/>
        </p:nvSpPr>
        <p:spPr>
          <a:xfrm flipH="false" flipV="true" rot="0">
            <a:off x="15518065" y="0"/>
            <a:ext cx="2769935" cy="2769935"/>
          </a:xfrm>
          <a:custGeom>
            <a:avLst/>
            <a:gdLst/>
            <a:ahLst/>
            <a:cxnLst/>
            <a:rect r="r" b="b" t="t" l="l"/>
            <a:pathLst>
              <a:path h="2769935" w="2769935">
                <a:moveTo>
                  <a:pt x="0" y="2769935"/>
                </a:moveTo>
                <a:lnTo>
                  <a:pt x="2769935" y="2769935"/>
                </a:lnTo>
                <a:lnTo>
                  <a:pt x="2769935" y="0"/>
                </a:lnTo>
                <a:lnTo>
                  <a:pt x="0" y="0"/>
                </a:lnTo>
                <a:lnTo>
                  <a:pt x="0" y="276993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994587" y="2732849"/>
            <a:ext cx="3483516" cy="3483516"/>
          </a:xfrm>
          <a:custGeom>
            <a:avLst/>
            <a:gdLst/>
            <a:ahLst/>
            <a:cxnLst/>
            <a:rect r="r" b="b" t="t" l="l"/>
            <a:pathLst>
              <a:path h="3483516" w="3483516">
                <a:moveTo>
                  <a:pt x="0" y="0"/>
                </a:moveTo>
                <a:lnTo>
                  <a:pt x="3483516" y="0"/>
                </a:lnTo>
                <a:lnTo>
                  <a:pt x="3483516" y="3483516"/>
                </a:lnTo>
                <a:lnTo>
                  <a:pt x="0" y="34835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167525" y="8819527"/>
            <a:ext cx="3483516" cy="3483516"/>
          </a:xfrm>
          <a:custGeom>
            <a:avLst/>
            <a:gdLst/>
            <a:ahLst/>
            <a:cxnLst/>
            <a:rect r="r" b="b" t="t" l="l"/>
            <a:pathLst>
              <a:path h="3483516" w="3483516">
                <a:moveTo>
                  <a:pt x="0" y="0"/>
                </a:moveTo>
                <a:lnTo>
                  <a:pt x="3483516" y="0"/>
                </a:lnTo>
                <a:lnTo>
                  <a:pt x="3483516" y="3483516"/>
                </a:lnTo>
                <a:lnTo>
                  <a:pt x="0" y="34835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002599" y="-2098548"/>
            <a:ext cx="3483516" cy="3483516"/>
          </a:xfrm>
          <a:custGeom>
            <a:avLst/>
            <a:gdLst/>
            <a:ahLst/>
            <a:cxnLst/>
            <a:rect r="r" b="b" t="t" l="l"/>
            <a:pathLst>
              <a:path h="3483516" w="3483516">
                <a:moveTo>
                  <a:pt x="0" y="0"/>
                </a:moveTo>
                <a:lnTo>
                  <a:pt x="3483516" y="0"/>
                </a:lnTo>
                <a:lnTo>
                  <a:pt x="3483516" y="3483516"/>
                </a:lnTo>
                <a:lnTo>
                  <a:pt x="0" y="34835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38493" y="4114367"/>
            <a:ext cx="13058064" cy="1650830"/>
          </a:xfrm>
          <a:custGeom>
            <a:avLst/>
            <a:gdLst/>
            <a:ahLst/>
            <a:cxnLst/>
            <a:rect r="r" b="b" t="t" l="l"/>
            <a:pathLst>
              <a:path h="1650830" w="13058064">
                <a:moveTo>
                  <a:pt x="0" y="0"/>
                </a:moveTo>
                <a:lnTo>
                  <a:pt x="13058064" y="0"/>
                </a:lnTo>
                <a:lnTo>
                  <a:pt x="13058064" y="1650830"/>
                </a:lnTo>
                <a:lnTo>
                  <a:pt x="0" y="1650830"/>
                </a:lnTo>
                <a:lnTo>
                  <a:pt x="0" y="0"/>
                </a:lnTo>
                <a:close/>
              </a:path>
            </a:pathLst>
          </a:custGeom>
          <a:blipFill>
            <a:blip r:embed="rId6"/>
            <a:stretch>
              <a:fillRect l="0" t="0" r="0" b="0"/>
            </a:stretch>
          </a:blipFill>
        </p:spPr>
      </p:sp>
      <p:sp>
        <p:nvSpPr>
          <p:cNvPr name="TextBox 7" id="7"/>
          <p:cNvSpPr txBox="true"/>
          <p:nvPr/>
        </p:nvSpPr>
        <p:spPr>
          <a:xfrm rot="0">
            <a:off x="2293629" y="971550"/>
            <a:ext cx="13700743" cy="990600"/>
          </a:xfrm>
          <a:prstGeom prst="rect">
            <a:avLst/>
          </a:prstGeom>
        </p:spPr>
        <p:txBody>
          <a:bodyPr anchor="t" rtlCol="false" tIns="0" lIns="0" bIns="0" rIns="0">
            <a:spAutoFit/>
          </a:bodyPr>
          <a:lstStyle/>
          <a:p>
            <a:pPr algn="ctr">
              <a:lnSpc>
                <a:spcPts val="7380"/>
              </a:lnSpc>
            </a:pPr>
            <a:r>
              <a:rPr lang="en-US" sz="6150">
                <a:solidFill>
                  <a:srgbClr val="F5AF19"/>
                </a:solidFill>
                <a:latin typeface="Poppins Bold"/>
              </a:rPr>
              <a:t>Future Steps</a:t>
            </a:r>
          </a:p>
        </p:txBody>
      </p:sp>
      <p:sp>
        <p:nvSpPr>
          <p:cNvPr name="TextBox 8" id="8"/>
          <p:cNvSpPr txBox="true"/>
          <p:nvPr/>
        </p:nvSpPr>
        <p:spPr>
          <a:xfrm rot="0">
            <a:off x="1638493" y="2323477"/>
            <a:ext cx="16087453" cy="6877050"/>
          </a:xfrm>
          <a:prstGeom prst="rect">
            <a:avLst/>
          </a:prstGeom>
        </p:spPr>
        <p:txBody>
          <a:bodyPr anchor="t" rtlCol="false" tIns="0" lIns="0" bIns="0" rIns="0">
            <a:spAutoFit/>
          </a:bodyPr>
          <a:lstStyle/>
          <a:p>
            <a:pPr algn="just">
              <a:lnSpc>
                <a:spcPts val="3600"/>
              </a:lnSpc>
            </a:pPr>
            <a:r>
              <a:rPr lang="en-US" sz="3000">
                <a:solidFill>
                  <a:srgbClr val="F5AF19"/>
                </a:solidFill>
                <a:latin typeface="Poppins Bold"/>
              </a:rPr>
              <a:t>Deep Dive into other LDA Topics:</a:t>
            </a:r>
          </a:p>
          <a:p>
            <a:pPr algn="just">
              <a:lnSpc>
                <a:spcPts val="3000"/>
              </a:lnSpc>
            </a:pPr>
            <a:r>
              <a:rPr lang="en-US" sz="2500">
                <a:solidFill>
                  <a:srgbClr val="000000"/>
                </a:solidFill>
                <a:latin typeface="Poppins"/>
              </a:rPr>
              <a:t>Topic 3 (Environment-related): Focus on cleanliness and environment. Prioritize store environment enhancements.</a:t>
            </a:r>
          </a:p>
          <a:p>
            <a:pPr algn="just">
              <a:lnSpc>
                <a:spcPts val="3000"/>
              </a:lnSpc>
            </a:pPr>
            <a:r>
              <a:rPr lang="en-US" sz="2500">
                <a:solidFill>
                  <a:srgbClr val="000000"/>
                </a:solidFill>
                <a:latin typeface="Poppins"/>
              </a:rPr>
              <a:t>Topic 4 (Service -related): Analyze service-related feedback for targeted training and improvements.</a:t>
            </a:r>
          </a:p>
          <a:p>
            <a:pPr algn="just">
              <a:lnSpc>
                <a:spcPts val="3000"/>
              </a:lnSpc>
            </a:pPr>
          </a:p>
          <a:p>
            <a:pPr algn="just">
              <a:lnSpc>
                <a:spcPts val="3240"/>
              </a:lnSpc>
            </a:pPr>
          </a:p>
          <a:p>
            <a:pPr algn="just">
              <a:lnSpc>
                <a:spcPts val="3240"/>
              </a:lnSpc>
            </a:pPr>
          </a:p>
          <a:p>
            <a:pPr algn="just">
              <a:lnSpc>
                <a:spcPts val="3240"/>
              </a:lnSpc>
            </a:pPr>
          </a:p>
          <a:p>
            <a:pPr algn="just">
              <a:lnSpc>
                <a:spcPts val="3240"/>
              </a:lnSpc>
            </a:pPr>
          </a:p>
          <a:p>
            <a:pPr algn="just">
              <a:lnSpc>
                <a:spcPts val="3600"/>
              </a:lnSpc>
            </a:pPr>
            <a:r>
              <a:rPr lang="en-US" sz="3000">
                <a:solidFill>
                  <a:srgbClr val="F5AF19"/>
                </a:solidFill>
                <a:latin typeface="Poppins Bold"/>
              </a:rPr>
              <a:t>Sentiment Analysis Optimization:</a:t>
            </a:r>
          </a:p>
          <a:p>
            <a:pPr algn="just">
              <a:lnSpc>
                <a:spcPts val="3000"/>
              </a:lnSpc>
            </a:pPr>
            <a:r>
              <a:rPr lang="en-US" sz="2500">
                <a:solidFill>
                  <a:srgbClr val="000000"/>
                </a:solidFill>
                <a:latin typeface="Poppins"/>
              </a:rPr>
              <a:t>Apply Peter Turney’s algorithm to increase sentiment analysis accuracy, enabling finer discernment of customer emotions.</a:t>
            </a:r>
          </a:p>
          <a:p>
            <a:pPr algn="just">
              <a:lnSpc>
                <a:spcPts val="3600"/>
              </a:lnSpc>
            </a:pPr>
            <a:r>
              <a:rPr lang="en-US" sz="3000">
                <a:solidFill>
                  <a:srgbClr val="F5AF19"/>
                </a:solidFill>
                <a:latin typeface="Poppins Bold"/>
              </a:rPr>
              <a:t>Database Expansion:</a:t>
            </a:r>
          </a:p>
          <a:p>
            <a:pPr algn="just">
              <a:lnSpc>
                <a:spcPts val="3000"/>
              </a:lnSpc>
            </a:pPr>
            <a:r>
              <a:rPr lang="en-US" sz="2500">
                <a:solidFill>
                  <a:srgbClr val="000000"/>
                </a:solidFill>
                <a:latin typeface="Poppins"/>
              </a:rPr>
              <a:t>Enrich analysis with more reviews and social media feedback for comprehensive insights.</a:t>
            </a:r>
          </a:p>
          <a:p>
            <a:pPr algn="just">
              <a:lnSpc>
                <a:spcPts val="3240"/>
              </a:lnSpc>
            </a:pPr>
            <a:r>
              <a:rPr lang="en-US" sz="2700">
                <a:solidFill>
                  <a:srgbClr val="F5AF19"/>
                </a:solidFill>
                <a:latin typeface="Poppins Bold"/>
              </a:rPr>
              <a:t>Dynamic Map Visualization Improvements:</a:t>
            </a:r>
          </a:p>
          <a:p>
            <a:pPr algn="just">
              <a:lnSpc>
                <a:spcPts val="3000"/>
              </a:lnSpc>
              <a:spcBef>
                <a:spcPct val="0"/>
              </a:spcBef>
            </a:pPr>
            <a:r>
              <a:rPr lang="en-US" sz="2500">
                <a:solidFill>
                  <a:srgbClr val="000000"/>
                </a:solidFill>
                <a:latin typeface="Poppins"/>
              </a:rPr>
              <a:t>Upgrade visualization tools for intuitive, real-time decision-making support for McDonald's leadership.</a:t>
            </a:r>
          </a:p>
        </p:txBody>
      </p:sp>
    </p:spTree>
  </p:cSld>
  <p:clrMapOvr>
    <a:masterClrMapping/>
  </p:clrMapOvr>
</p:sld>
</file>

<file path=ppt/slides/slide1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374039" y="3217924"/>
            <a:ext cx="10518039" cy="10244806"/>
            <a:chOff x="0" y="0"/>
            <a:chExt cx="834478" cy="812800"/>
          </a:xfrm>
        </p:grpSpPr>
        <p:sp>
          <p:nvSpPr>
            <p:cNvPr name="Freeform 3" id="3"/>
            <p:cNvSpPr/>
            <p:nvPr/>
          </p:nvSpPr>
          <p:spPr>
            <a:xfrm flipH="false" flipV="false" rot="0">
              <a:off x="0" y="0"/>
              <a:ext cx="834478" cy="812800"/>
            </a:xfrm>
            <a:custGeom>
              <a:avLst/>
              <a:gdLst/>
              <a:ahLst/>
              <a:cxnLst/>
              <a:rect r="r" b="b" t="t" l="l"/>
              <a:pathLst>
                <a:path h="812800" w="834478">
                  <a:moveTo>
                    <a:pt x="417239" y="0"/>
                  </a:moveTo>
                  <a:cubicBezTo>
                    <a:pt x="186804" y="0"/>
                    <a:pt x="0" y="181951"/>
                    <a:pt x="0" y="406400"/>
                  </a:cubicBezTo>
                  <a:cubicBezTo>
                    <a:pt x="0" y="630849"/>
                    <a:pt x="186804" y="812800"/>
                    <a:pt x="417239" y="812800"/>
                  </a:cubicBezTo>
                  <a:cubicBezTo>
                    <a:pt x="647673" y="812800"/>
                    <a:pt x="834478" y="630849"/>
                    <a:pt x="834478" y="406400"/>
                  </a:cubicBezTo>
                  <a:cubicBezTo>
                    <a:pt x="834478" y="181951"/>
                    <a:pt x="647673" y="0"/>
                    <a:pt x="417239" y="0"/>
                  </a:cubicBezTo>
                  <a:close/>
                </a:path>
              </a:pathLst>
            </a:custGeom>
            <a:solidFill>
              <a:srgbClr val="FFBC00"/>
            </a:solidFill>
          </p:spPr>
        </p:sp>
        <p:sp>
          <p:nvSpPr>
            <p:cNvPr name="TextBox 4" id="4"/>
            <p:cNvSpPr txBox="true"/>
            <p:nvPr/>
          </p:nvSpPr>
          <p:spPr>
            <a:xfrm>
              <a:off x="78232" y="38100"/>
              <a:ext cx="678013"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144000" y="3217924"/>
            <a:ext cx="10518039" cy="10244806"/>
            <a:chOff x="0" y="0"/>
            <a:chExt cx="834478" cy="812800"/>
          </a:xfrm>
        </p:grpSpPr>
        <p:sp>
          <p:nvSpPr>
            <p:cNvPr name="Freeform 6" id="6"/>
            <p:cNvSpPr/>
            <p:nvPr/>
          </p:nvSpPr>
          <p:spPr>
            <a:xfrm flipH="false" flipV="false" rot="0">
              <a:off x="0" y="0"/>
              <a:ext cx="834478" cy="812800"/>
            </a:xfrm>
            <a:custGeom>
              <a:avLst/>
              <a:gdLst/>
              <a:ahLst/>
              <a:cxnLst/>
              <a:rect r="r" b="b" t="t" l="l"/>
              <a:pathLst>
                <a:path h="812800" w="834478">
                  <a:moveTo>
                    <a:pt x="417239" y="0"/>
                  </a:moveTo>
                  <a:cubicBezTo>
                    <a:pt x="186804" y="0"/>
                    <a:pt x="0" y="181951"/>
                    <a:pt x="0" y="406400"/>
                  </a:cubicBezTo>
                  <a:cubicBezTo>
                    <a:pt x="0" y="630849"/>
                    <a:pt x="186804" y="812800"/>
                    <a:pt x="417239" y="812800"/>
                  </a:cubicBezTo>
                  <a:cubicBezTo>
                    <a:pt x="647673" y="812800"/>
                    <a:pt x="834478" y="630849"/>
                    <a:pt x="834478" y="406400"/>
                  </a:cubicBezTo>
                  <a:cubicBezTo>
                    <a:pt x="834478" y="181951"/>
                    <a:pt x="647673" y="0"/>
                    <a:pt x="417239" y="0"/>
                  </a:cubicBezTo>
                  <a:close/>
                </a:path>
              </a:pathLst>
            </a:custGeom>
            <a:solidFill>
              <a:srgbClr val="FFBC00"/>
            </a:solidFill>
          </p:spPr>
        </p:sp>
        <p:sp>
          <p:nvSpPr>
            <p:cNvPr name="TextBox 7" id="7"/>
            <p:cNvSpPr txBox="true"/>
            <p:nvPr/>
          </p:nvSpPr>
          <p:spPr>
            <a:xfrm>
              <a:off x="78232" y="38100"/>
              <a:ext cx="678013" cy="69850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2293629" y="971550"/>
            <a:ext cx="13700743" cy="1924050"/>
          </a:xfrm>
          <a:prstGeom prst="rect">
            <a:avLst/>
          </a:prstGeom>
        </p:spPr>
        <p:txBody>
          <a:bodyPr anchor="t" rtlCol="false" tIns="0" lIns="0" bIns="0" rIns="0">
            <a:spAutoFit/>
          </a:bodyPr>
          <a:lstStyle/>
          <a:p>
            <a:pPr algn="ctr">
              <a:lnSpc>
                <a:spcPts val="7380"/>
              </a:lnSpc>
            </a:pPr>
            <a:r>
              <a:rPr lang="en-US" sz="6150">
                <a:solidFill>
                  <a:srgbClr val="F5AF19"/>
                </a:solidFill>
                <a:latin typeface="Poppins Ultra-Bold"/>
              </a:rPr>
              <a:t>Impact on Business Strategy and Econimics </a:t>
            </a:r>
          </a:p>
        </p:txBody>
      </p:sp>
      <p:sp>
        <p:nvSpPr>
          <p:cNvPr name="TextBox 9" id="9"/>
          <p:cNvSpPr txBox="true"/>
          <p:nvPr/>
        </p:nvSpPr>
        <p:spPr>
          <a:xfrm rot="0">
            <a:off x="10326016" y="5187449"/>
            <a:ext cx="7903443" cy="4540730"/>
          </a:xfrm>
          <a:prstGeom prst="rect">
            <a:avLst/>
          </a:prstGeom>
        </p:spPr>
        <p:txBody>
          <a:bodyPr anchor="t" rtlCol="false" tIns="0" lIns="0" bIns="0" rIns="0">
            <a:spAutoFit/>
          </a:bodyPr>
          <a:lstStyle/>
          <a:p>
            <a:pPr>
              <a:lnSpc>
                <a:spcPts val="3368"/>
              </a:lnSpc>
            </a:pPr>
            <a:r>
              <a:rPr lang="en-US" sz="2406">
                <a:solidFill>
                  <a:srgbClr val="FFFFFF"/>
                </a:solidFill>
                <a:latin typeface="Poppins Bold"/>
              </a:rPr>
              <a:t>Customer Retention:</a:t>
            </a:r>
          </a:p>
          <a:p>
            <a:pPr>
              <a:lnSpc>
                <a:spcPts val="3228"/>
              </a:lnSpc>
            </a:pPr>
            <a:r>
              <a:rPr lang="en-US" sz="2306">
                <a:solidFill>
                  <a:srgbClr val="FFFFFF"/>
                </a:solidFill>
                <a:latin typeface="Poppins Medium"/>
              </a:rPr>
              <a:t>Improved service quality and tailored product offerings can boost customer loyalty, leading to repeat business and increased sales.</a:t>
            </a:r>
          </a:p>
          <a:p>
            <a:pPr>
              <a:lnSpc>
                <a:spcPts val="3368"/>
              </a:lnSpc>
            </a:pPr>
            <a:r>
              <a:rPr lang="en-US" sz="2406">
                <a:solidFill>
                  <a:srgbClr val="FFFFFF"/>
                </a:solidFill>
                <a:latin typeface="Poppins Bold"/>
              </a:rPr>
              <a:t>Operational Improvements: </a:t>
            </a:r>
          </a:p>
          <a:p>
            <a:pPr>
              <a:lnSpc>
                <a:spcPts val="3228"/>
              </a:lnSpc>
            </a:pPr>
            <a:r>
              <a:rPr lang="en-US" sz="2306">
                <a:solidFill>
                  <a:srgbClr val="FFFFFF"/>
                </a:solidFill>
                <a:latin typeface="Poppins Medium"/>
              </a:rPr>
              <a:t>Efficiency gains in order processing and staff training reduce operational costs and increase profitability.</a:t>
            </a:r>
          </a:p>
          <a:p>
            <a:pPr>
              <a:lnSpc>
                <a:spcPts val="3368"/>
              </a:lnSpc>
            </a:pPr>
            <a:r>
              <a:rPr lang="en-US" sz="2406">
                <a:solidFill>
                  <a:srgbClr val="FFFFFF"/>
                </a:solidFill>
                <a:latin typeface="Poppins Bold"/>
              </a:rPr>
              <a:t>Strategic Expansions: </a:t>
            </a:r>
          </a:p>
          <a:p>
            <a:pPr>
              <a:lnSpc>
                <a:spcPts val="3228"/>
              </a:lnSpc>
              <a:spcBef>
                <a:spcPct val="0"/>
              </a:spcBef>
            </a:pPr>
            <a:r>
              <a:rPr lang="en-US" sz="2306">
                <a:solidFill>
                  <a:srgbClr val="FFFFFF"/>
                </a:solidFill>
                <a:latin typeface="Poppins Medium"/>
              </a:rPr>
              <a:t>Data-driven insights into location performance support strategic decisions on store renovations, openings, and closures, optimizing market presence.</a:t>
            </a:r>
          </a:p>
        </p:txBody>
      </p:sp>
      <p:sp>
        <p:nvSpPr>
          <p:cNvPr name="TextBox 10" id="10"/>
          <p:cNvSpPr txBox="true"/>
          <p:nvPr/>
        </p:nvSpPr>
        <p:spPr>
          <a:xfrm rot="0">
            <a:off x="365085" y="4493708"/>
            <a:ext cx="7565454" cy="5396989"/>
          </a:xfrm>
          <a:prstGeom prst="rect">
            <a:avLst/>
          </a:prstGeom>
        </p:spPr>
        <p:txBody>
          <a:bodyPr anchor="t" rtlCol="false" tIns="0" lIns="0" bIns="0" rIns="0">
            <a:spAutoFit/>
          </a:bodyPr>
          <a:lstStyle/>
          <a:p>
            <a:pPr>
              <a:lnSpc>
                <a:spcPts val="3423"/>
              </a:lnSpc>
            </a:pPr>
            <a:r>
              <a:rPr lang="en-US" sz="2445">
                <a:solidFill>
                  <a:srgbClr val="FFFFFF"/>
                </a:solidFill>
                <a:latin typeface="Poppins Bold"/>
              </a:rPr>
              <a:t>Customer Service Improvement:</a:t>
            </a:r>
            <a:r>
              <a:rPr lang="en-US" sz="2445">
                <a:solidFill>
                  <a:srgbClr val="FFFFFF"/>
                </a:solidFill>
                <a:latin typeface="Poppins"/>
              </a:rPr>
              <a:t> </a:t>
            </a:r>
          </a:p>
          <a:p>
            <a:pPr>
              <a:lnSpc>
                <a:spcPts val="3283"/>
              </a:lnSpc>
            </a:pPr>
            <a:r>
              <a:rPr lang="en-US" sz="2345">
                <a:solidFill>
                  <a:srgbClr val="FFFFFF"/>
                </a:solidFill>
                <a:latin typeface="Poppins"/>
              </a:rPr>
              <a:t>Addressing common issues identified in reviews, like long wait times and staff interactions, can significantly enhance the customer experience.</a:t>
            </a:r>
          </a:p>
          <a:p>
            <a:pPr>
              <a:lnSpc>
                <a:spcPts val="3423"/>
              </a:lnSpc>
            </a:pPr>
            <a:r>
              <a:rPr lang="en-US" sz="2445">
                <a:solidFill>
                  <a:srgbClr val="FFFFFF"/>
                </a:solidFill>
                <a:latin typeface="Poppins Bold"/>
              </a:rPr>
              <a:t>Product Development:</a:t>
            </a:r>
            <a:r>
              <a:rPr lang="en-US" sz="2445">
                <a:solidFill>
                  <a:srgbClr val="FFFFFF"/>
                </a:solidFill>
                <a:latin typeface="Poppins"/>
              </a:rPr>
              <a:t> </a:t>
            </a:r>
          </a:p>
          <a:p>
            <a:pPr>
              <a:lnSpc>
                <a:spcPts val="3283"/>
              </a:lnSpc>
            </a:pPr>
            <a:r>
              <a:rPr lang="en-US" sz="2345">
                <a:solidFill>
                  <a:srgbClr val="FFFFFF"/>
                </a:solidFill>
                <a:latin typeface="Poppins"/>
              </a:rPr>
              <a:t>Insights from topic analysis on food products guide R&amp;D to refine existing offerings and innovate new items aligning with customer preferences.</a:t>
            </a:r>
          </a:p>
          <a:p>
            <a:pPr>
              <a:lnSpc>
                <a:spcPts val="3423"/>
              </a:lnSpc>
            </a:pPr>
            <a:r>
              <a:rPr lang="en-US" sz="2445">
                <a:solidFill>
                  <a:srgbClr val="FFFFFF"/>
                </a:solidFill>
                <a:latin typeface="Poppins Bold"/>
              </a:rPr>
              <a:t>Location Management: </a:t>
            </a:r>
          </a:p>
          <a:p>
            <a:pPr>
              <a:lnSpc>
                <a:spcPts val="3283"/>
              </a:lnSpc>
              <a:spcBef>
                <a:spcPct val="0"/>
              </a:spcBef>
            </a:pPr>
            <a:r>
              <a:rPr lang="en-US" sz="2345">
                <a:solidFill>
                  <a:srgbClr val="FFFFFF"/>
                </a:solidFill>
                <a:latin typeface="Poppins"/>
              </a:rPr>
              <a:t>Analysis of common words and sentiments associated with specific stores helps identify unique opportunities for each location, guiding investment and marketing strategies.</a:t>
            </a:r>
          </a:p>
        </p:txBody>
      </p:sp>
      <p:sp>
        <p:nvSpPr>
          <p:cNvPr name="TextBox 11" id="11"/>
          <p:cNvSpPr txBox="true"/>
          <p:nvPr/>
        </p:nvSpPr>
        <p:spPr>
          <a:xfrm rot="0">
            <a:off x="1830787" y="3606759"/>
            <a:ext cx="4108387" cy="552450"/>
          </a:xfrm>
          <a:prstGeom prst="rect">
            <a:avLst/>
          </a:prstGeom>
        </p:spPr>
        <p:txBody>
          <a:bodyPr anchor="t" rtlCol="false" tIns="0" lIns="0" bIns="0" rIns="0">
            <a:spAutoFit/>
          </a:bodyPr>
          <a:lstStyle/>
          <a:p>
            <a:pPr algn="ctr">
              <a:lnSpc>
                <a:spcPts val="4062"/>
              </a:lnSpc>
            </a:pPr>
            <a:r>
              <a:rPr lang="en-US" sz="3385">
                <a:solidFill>
                  <a:srgbClr val="FFFFFF"/>
                </a:solidFill>
                <a:latin typeface="Poppins Bold"/>
              </a:rPr>
              <a:t>Business Strategy</a:t>
            </a:r>
          </a:p>
        </p:txBody>
      </p:sp>
      <p:sp>
        <p:nvSpPr>
          <p:cNvPr name="TextBox 12" id="12"/>
          <p:cNvSpPr txBox="true"/>
          <p:nvPr/>
        </p:nvSpPr>
        <p:spPr>
          <a:xfrm rot="0">
            <a:off x="11296175" y="3734815"/>
            <a:ext cx="5963125" cy="643009"/>
          </a:xfrm>
          <a:prstGeom prst="rect">
            <a:avLst/>
          </a:prstGeom>
        </p:spPr>
        <p:txBody>
          <a:bodyPr anchor="t" rtlCol="false" tIns="0" lIns="0" bIns="0" rIns="0">
            <a:spAutoFit/>
          </a:bodyPr>
          <a:lstStyle/>
          <a:p>
            <a:pPr algn="ctr">
              <a:lnSpc>
                <a:spcPts val="4782"/>
              </a:lnSpc>
            </a:pPr>
            <a:r>
              <a:rPr lang="en-US" sz="3985">
                <a:solidFill>
                  <a:srgbClr val="FFFFFF"/>
                </a:solidFill>
                <a:latin typeface="Poppins Ultra-Bold"/>
              </a:rPr>
              <a:t>Econimics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CFCFC"/>
        </a:solidFill>
      </p:bgPr>
    </p:bg>
    <p:spTree>
      <p:nvGrpSpPr>
        <p:cNvPr id="1" name=""/>
        <p:cNvGrpSpPr/>
        <p:nvPr/>
      </p:nvGrpSpPr>
      <p:grpSpPr>
        <a:xfrm>
          <a:off x="0" y="0"/>
          <a:ext cx="0" cy="0"/>
          <a:chOff x="0" y="0"/>
          <a:chExt cx="0" cy="0"/>
        </a:xfrm>
      </p:grpSpPr>
      <p:sp>
        <p:nvSpPr>
          <p:cNvPr name="Freeform 2" id="2"/>
          <p:cNvSpPr/>
          <p:nvPr/>
        </p:nvSpPr>
        <p:spPr>
          <a:xfrm flipH="true" flipV="true" rot="0">
            <a:off x="0" y="0"/>
            <a:ext cx="2769935" cy="2769935"/>
          </a:xfrm>
          <a:custGeom>
            <a:avLst/>
            <a:gdLst/>
            <a:ahLst/>
            <a:cxnLst/>
            <a:rect r="r" b="b" t="t" l="l"/>
            <a:pathLst>
              <a:path h="2769935" w="2769935">
                <a:moveTo>
                  <a:pt x="2769935" y="2769935"/>
                </a:moveTo>
                <a:lnTo>
                  <a:pt x="0" y="2769935"/>
                </a:lnTo>
                <a:lnTo>
                  <a:pt x="0" y="0"/>
                </a:lnTo>
                <a:lnTo>
                  <a:pt x="2769935" y="0"/>
                </a:lnTo>
                <a:lnTo>
                  <a:pt x="2769935" y="276993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576807" y="9589688"/>
            <a:ext cx="402724" cy="402724"/>
          </a:xfrm>
          <a:custGeom>
            <a:avLst/>
            <a:gdLst/>
            <a:ahLst/>
            <a:cxnLst/>
            <a:rect r="r" b="b" t="t" l="l"/>
            <a:pathLst>
              <a:path h="402724" w="402724">
                <a:moveTo>
                  <a:pt x="0" y="0"/>
                </a:moveTo>
                <a:lnTo>
                  <a:pt x="402725" y="0"/>
                </a:lnTo>
                <a:lnTo>
                  <a:pt x="402725" y="402724"/>
                </a:lnTo>
                <a:lnTo>
                  <a:pt x="0" y="4027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071856" y="9589688"/>
            <a:ext cx="402724" cy="402724"/>
          </a:xfrm>
          <a:custGeom>
            <a:avLst/>
            <a:gdLst/>
            <a:ahLst/>
            <a:cxnLst/>
            <a:rect r="r" b="b" t="t" l="l"/>
            <a:pathLst>
              <a:path h="402724" w="402724">
                <a:moveTo>
                  <a:pt x="0" y="0"/>
                </a:moveTo>
                <a:lnTo>
                  <a:pt x="402724" y="0"/>
                </a:lnTo>
                <a:lnTo>
                  <a:pt x="402724" y="402724"/>
                </a:lnTo>
                <a:lnTo>
                  <a:pt x="0" y="4027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4953622" y="3086291"/>
            <a:ext cx="2623185" cy="5246370"/>
            <a:chOff x="0" y="0"/>
            <a:chExt cx="3175000" cy="6350000"/>
          </a:xfrm>
        </p:grpSpPr>
        <p:sp>
          <p:nvSpPr>
            <p:cNvPr name="Freeform 6" id="6"/>
            <p:cNvSpPr/>
            <p:nvPr/>
          </p:nvSpPr>
          <p:spPr>
            <a:xfrm flipH="false" flipV="false" rot="0">
              <a:off x="0" y="0"/>
              <a:ext cx="3175000" cy="6350000"/>
            </a:xfrm>
            <a:custGeom>
              <a:avLst/>
              <a:gdLst/>
              <a:ahLst/>
              <a:cxnLst/>
              <a:rect r="r" b="b" t="t" l="l"/>
              <a:pathLst>
                <a:path h="6350000" w="3175000">
                  <a:moveTo>
                    <a:pt x="1587500" y="6350000"/>
                  </a:moveTo>
                  <a:cubicBezTo>
                    <a:pt x="711200" y="6350000"/>
                    <a:pt x="0" y="5638800"/>
                    <a:pt x="0" y="4762500"/>
                  </a:cubicBezTo>
                  <a:lnTo>
                    <a:pt x="0" y="1587500"/>
                  </a:lnTo>
                  <a:cubicBezTo>
                    <a:pt x="0" y="711200"/>
                    <a:pt x="711200" y="0"/>
                    <a:pt x="1587500" y="0"/>
                  </a:cubicBezTo>
                  <a:cubicBezTo>
                    <a:pt x="2463800" y="0"/>
                    <a:pt x="3175000" y="711200"/>
                    <a:pt x="3175000" y="1587500"/>
                  </a:cubicBezTo>
                  <a:lnTo>
                    <a:pt x="3175000" y="4762500"/>
                  </a:lnTo>
                  <a:cubicBezTo>
                    <a:pt x="3175000" y="5638800"/>
                    <a:pt x="2463800" y="6350000"/>
                    <a:pt x="1587500" y="6350000"/>
                  </a:cubicBezTo>
                  <a:close/>
                </a:path>
              </a:pathLst>
            </a:custGeom>
            <a:blipFill>
              <a:blip r:embed="rId8"/>
              <a:stretch>
                <a:fillRect l="-16625" t="0" r="-16625" b="0"/>
              </a:stretch>
            </a:blipFill>
          </p:spPr>
        </p:sp>
      </p:grpSp>
      <p:sp>
        <p:nvSpPr>
          <p:cNvPr name="Freeform 7" id="7"/>
          <p:cNvSpPr/>
          <p:nvPr/>
        </p:nvSpPr>
        <p:spPr>
          <a:xfrm flipH="false" flipV="false" rot="0">
            <a:off x="16567938" y="9589688"/>
            <a:ext cx="402724" cy="402724"/>
          </a:xfrm>
          <a:custGeom>
            <a:avLst/>
            <a:gdLst/>
            <a:ahLst/>
            <a:cxnLst/>
            <a:rect r="r" b="b" t="t" l="l"/>
            <a:pathLst>
              <a:path h="402724" w="402724">
                <a:moveTo>
                  <a:pt x="0" y="0"/>
                </a:moveTo>
                <a:lnTo>
                  <a:pt x="402724" y="0"/>
                </a:lnTo>
                <a:lnTo>
                  <a:pt x="402724" y="402724"/>
                </a:lnTo>
                <a:lnTo>
                  <a:pt x="0" y="4027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2931690" y="1327818"/>
            <a:ext cx="6552737" cy="1066820"/>
          </a:xfrm>
          <a:prstGeom prst="rect">
            <a:avLst/>
          </a:prstGeom>
        </p:spPr>
        <p:txBody>
          <a:bodyPr anchor="t" rtlCol="false" tIns="0" lIns="0" bIns="0" rIns="0">
            <a:spAutoFit/>
          </a:bodyPr>
          <a:lstStyle/>
          <a:p>
            <a:pPr>
              <a:lnSpc>
                <a:spcPts val="7950"/>
              </a:lnSpc>
            </a:pPr>
            <a:r>
              <a:rPr lang="en-US" sz="6625">
                <a:solidFill>
                  <a:srgbClr val="000000"/>
                </a:solidFill>
                <a:latin typeface="Poppins Ultra-Bold"/>
              </a:rPr>
              <a:t>Introduction</a:t>
            </a:r>
          </a:p>
        </p:txBody>
      </p:sp>
      <p:sp>
        <p:nvSpPr>
          <p:cNvPr name="TextBox 9" id="9"/>
          <p:cNvSpPr txBox="true"/>
          <p:nvPr/>
        </p:nvSpPr>
        <p:spPr>
          <a:xfrm rot="0">
            <a:off x="1218952" y="3000566"/>
            <a:ext cx="13360316" cy="6297376"/>
          </a:xfrm>
          <a:prstGeom prst="rect">
            <a:avLst/>
          </a:prstGeom>
        </p:spPr>
        <p:txBody>
          <a:bodyPr anchor="t" rtlCol="false" tIns="0" lIns="0" bIns="0" rIns="0">
            <a:spAutoFit/>
          </a:bodyPr>
          <a:lstStyle/>
          <a:p>
            <a:pPr algn="just">
              <a:lnSpc>
                <a:spcPts val="4125"/>
              </a:lnSpc>
            </a:pPr>
            <a:r>
              <a:rPr lang="en-US" sz="2946">
                <a:solidFill>
                  <a:srgbClr val="1C1C1C"/>
                </a:solidFill>
                <a:latin typeface="Canva Sans 1 Bold"/>
              </a:rPr>
              <a:t>Our project goes into an large dataset containing over 33,000 anonymized reviews of McDonald's stores throughout the United States. This dataset represents a significant compilation of consumer feedback on one of the world's most recognizable fast-food chains. It includes a wide array of data points, including store names, categories, addresses, geographic coordinates, and, most importantly, customer reviews and ratings. By exploring these reviews, we aim to gain a detailed understanding of customer experiences and preferences, analyzing on what truly matters to consumers when they visit McDonald's. Our analysis seeks to bridge the gap between customer expectations and the current offerings, providing insights that could guide improvements in both product and service domains.</a:t>
            </a:r>
          </a:p>
        </p:txBody>
      </p:sp>
      <p:sp>
        <p:nvSpPr>
          <p:cNvPr name="Freeform 10" id="10"/>
          <p:cNvSpPr/>
          <p:nvPr/>
        </p:nvSpPr>
        <p:spPr>
          <a:xfrm flipH="false" flipV="false" rot="0">
            <a:off x="14917561" y="328036"/>
            <a:ext cx="3061970" cy="373004"/>
          </a:xfrm>
          <a:custGeom>
            <a:avLst/>
            <a:gdLst/>
            <a:ahLst/>
            <a:cxnLst/>
            <a:rect r="r" b="b" t="t" l="l"/>
            <a:pathLst>
              <a:path h="373004" w="3061970">
                <a:moveTo>
                  <a:pt x="0" y="0"/>
                </a:moveTo>
                <a:lnTo>
                  <a:pt x="3061971" y="0"/>
                </a:lnTo>
                <a:lnTo>
                  <a:pt x="3061971" y="373004"/>
                </a:lnTo>
                <a:lnTo>
                  <a:pt x="0" y="37300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CFCFC"/>
        </a:solidFill>
      </p:bgPr>
    </p:bg>
    <p:spTree>
      <p:nvGrpSpPr>
        <p:cNvPr id="1" name=""/>
        <p:cNvGrpSpPr/>
        <p:nvPr/>
      </p:nvGrpSpPr>
      <p:grpSpPr>
        <a:xfrm>
          <a:off x="0" y="0"/>
          <a:ext cx="0" cy="0"/>
          <a:chOff x="0" y="0"/>
          <a:chExt cx="0" cy="0"/>
        </a:xfrm>
      </p:grpSpPr>
      <p:sp>
        <p:nvSpPr>
          <p:cNvPr name="Freeform 2" id="2"/>
          <p:cNvSpPr/>
          <p:nvPr/>
        </p:nvSpPr>
        <p:spPr>
          <a:xfrm flipH="true" flipV="true" rot="0">
            <a:off x="0" y="0"/>
            <a:ext cx="2769935" cy="2769935"/>
          </a:xfrm>
          <a:custGeom>
            <a:avLst/>
            <a:gdLst/>
            <a:ahLst/>
            <a:cxnLst/>
            <a:rect r="r" b="b" t="t" l="l"/>
            <a:pathLst>
              <a:path h="2769935" w="2769935">
                <a:moveTo>
                  <a:pt x="2769935" y="2769935"/>
                </a:moveTo>
                <a:lnTo>
                  <a:pt x="0" y="2769935"/>
                </a:lnTo>
                <a:lnTo>
                  <a:pt x="0" y="0"/>
                </a:lnTo>
                <a:lnTo>
                  <a:pt x="2769935" y="0"/>
                </a:lnTo>
                <a:lnTo>
                  <a:pt x="2769935" y="276993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576807" y="9589688"/>
            <a:ext cx="402724" cy="402724"/>
          </a:xfrm>
          <a:custGeom>
            <a:avLst/>
            <a:gdLst/>
            <a:ahLst/>
            <a:cxnLst/>
            <a:rect r="r" b="b" t="t" l="l"/>
            <a:pathLst>
              <a:path h="402724" w="402724">
                <a:moveTo>
                  <a:pt x="0" y="0"/>
                </a:moveTo>
                <a:lnTo>
                  <a:pt x="402725" y="0"/>
                </a:lnTo>
                <a:lnTo>
                  <a:pt x="402725" y="402724"/>
                </a:lnTo>
                <a:lnTo>
                  <a:pt x="0" y="4027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071856" y="9589688"/>
            <a:ext cx="402724" cy="402724"/>
          </a:xfrm>
          <a:custGeom>
            <a:avLst/>
            <a:gdLst/>
            <a:ahLst/>
            <a:cxnLst/>
            <a:rect r="r" b="b" t="t" l="l"/>
            <a:pathLst>
              <a:path h="402724" w="402724">
                <a:moveTo>
                  <a:pt x="0" y="0"/>
                </a:moveTo>
                <a:lnTo>
                  <a:pt x="402724" y="0"/>
                </a:lnTo>
                <a:lnTo>
                  <a:pt x="402724" y="402724"/>
                </a:lnTo>
                <a:lnTo>
                  <a:pt x="0" y="4027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2733162" y="3630134"/>
            <a:ext cx="2623185" cy="5246370"/>
            <a:chOff x="0" y="0"/>
            <a:chExt cx="3175000" cy="6350000"/>
          </a:xfrm>
        </p:grpSpPr>
        <p:sp>
          <p:nvSpPr>
            <p:cNvPr name="Freeform 6" id="6"/>
            <p:cNvSpPr/>
            <p:nvPr/>
          </p:nvSpPr>
          <p:spPr>
            <a:xfrm flipH="false" flipV="false" rot="0">
              <a:off x="0" y="0"/>
              <a:ext cx="3175000" cy="6350000"/>
            </a:xfrm>
            <a:custGeom>
              <a:avLst/>
              <a:gdLst/>
              <a:ahLst/>
              <a:cxnLst/>
              <a:rect r="r" b="b" t="t" l="l"/>
              <a:pathLst>
                <a:path h="6350000" w="3175000">
                  <a:moveTo>
                    <a:pt x="1587500" y="6350000"/>
                  </a:moveTo>
                  <a:cubicBezTo>
                    <a:pt x="711200" y="6350000"/>
                    <a:pt x="0" y="5638800"/>
                    <a:pt x="0" y="4762500"/>
                  </a:cubicBezTo>
                  <a:lnTo>
                    <a:pt x="0" y="1587500"/>
                  </a:lnTo>
                  <a:cubicBezTo>
                    <a:pt x="0" y="711200"/>
                    <a:pt x="711200" y="0"/>
                    <a:pt x="1587500" y="0"/>
                  </a:cubicBezTo>
                  <a:cubicBezTo>
                    <a:pt x="2463800" y="0"/>
                    <a:pt x="3175000" y="711200"/>
                    <a:pt x="3175000" y="1587500"/>
                  </a:cubicBezTo>
                  <a:lnTo>
                    <a:pt x="3175000" y="4762500"/>
                  </a:lnTo>
                  <a:cubicBezTo>
                    <a:pt x="3175000" y="5638800"/>
                    <a:pt x="2463800" y="6350000"/>
                    <a:pt x="1587500" y="6350000"/>
                  </a:cubicBezTo>
                  <a:close/>
                </a:path>
              </a:pathLst>
            </a:custGeom>
            <a:blipFill>
              <a:blip r:embed="rId8"/>
              <a:stretch>
                <a:fillRect l="-16625" t="0" r="-16625" b="0"/>
              </a:stretch>
            </a:blipFill>
          </p:spPr>
        </p:sp>
      </p:grpSp>
      <p:grpSp>
        <p:nvGrpSpPr>
          <p:cNvPr name="Group 7" id="7"/>
          <p:cNvGrpSpPr/>
          <p:nvPr/>
        </p:nvGrpSpPr>
        <p:grpSpPr>
          <a:xfrm rot="5400000">
            <a:off x="14044754" y="5654910"/>
            <a:ext cx="5246370" cy="2623185"/>
            <a:chOff x="0" y="0"/>
            <a:chExt cx="812800" cy="406400"/>
          </a:xfrm>
        </p:grpSpPr>
        <p:sp>
          <p:nvSpPr>
            <p:cNvPr name="Freeform 8" id="8"/>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FFC619"/>
            </a:solidFill>
          </p:spPr>
        </p:sp>
        <p:sp>
          <p:nvSpPr>
            <p:cNvPr name="TextBox 9" id="9"/>
            <p:cNvSpPr txBox="true"/>
            <p:nvPr/>
          </p:nvSpPr>
          <p:spPr>
            <a:xfrm>
              <a:off x="0" y="-57150"/>
              <a:ext cx="812800" cy="463550"/>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16567938" y="9589688"/>
            <a:ext cx="402724" cy="402724"/>
          </a:xfrm>
          <a:custGeom>
            <a:avLst/>
            <a:gdLst/>
            <a:ahLst/>
            <a:cxnLst/>
            <a:rect r="r" b="b" t="t" l="l"/>
            <a:pathLst>
              <a:path h="402724" w="402724">
                <a:moveTo>
                  <a:pt x="0" y="0"/>
                </a:moveTo>
                <a:lnTo>
                  <a:pt x="402724" y="0"/>
                </a:lnTo>
                <a:lnTo>
                  <a:pt x="402724" y="402724"/>
                </a:lnTo>
                <a:lnTo>
                  <a:pt x="0" y="4027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2570099" y="1142953"/>
            <a:ext cx="15208070" cy="1476375"/>
          </a:xfrm>
          <a:prstGeom prst="rect">
            <a:avLst/>
          </a:prstGeom>
        </p:spPr>
        <p:txBody>
          <a:bodyPr anchor="t" rtlCol="false" tIns="0" lIns="0" bIns="0" rIns="0">
            <a:spAutoFit/>
          </a:bodyPr>
          <a:lstStyle/>
          <a:p>
            <a:pPr>
              <a:lnSpc>
                <a:spcPts val="5640"/>
              </a:lnSpc>
            </a:pPr>
            <a:r>
              <a:rPr lang="en-US" sz="4700">
                <a:solidFill>
                  <a:srgbClr val="000000"/>
                </a:solidFill>
                <a:latin typeface="Poppins Ultra-Bold"/>
              </a:rPr>
              <a:t>Importance of Customer Feedback Analysis</a:t>
            </a:r>
          </a:p>
          <a:p>
            <a:pPr>
              <a:lnSpc>
                <a:spcPts val="5640"/>
              </a:lnSpc>
            </a:pPr>
            <a:r>
              <a:rPr lang="en-US" sz="4700">
                <a:solidFill>
                  <a:srgbClr val="F5AF19"/>
                </a:solidFill>
                <a:latin typeface="Poppins Ultra-Bold"/>
              </a:rPr>
              <a:t>                                  -Guiding Innovation and Excellence</a:t>
            </a:r>
          </a:p>
        </p:txBody>
      </p:sp>
      <p:sp>
        <p:nvSpPr>
          <p:cNvPr name="Freeform 12" id="12"/>
          <p:cNvSpPr/>
          <p:nvPr/>
        </p:nvSpPr>
        <p:spPr>
          <a:xfrm flipH="false" flipV="false" rot="0">
            <a:off x="14917561" y="328036"/>
            <a:ext cx="3061970" cy="373004"/>
          </a:xfrm>
          <a:custGeom>
            <a:avLst/>
            <a:gdLst/>
            <a:ahLst/>
            <a:cxnLst/>
            <a:rect r="r" b="b" t="t" l="l"/>
            <a:pathLst>
              <a:path h="373004" w="3061970">
                <a:moveTo>
                  <a:pt x="0" y="0"/>
                </a:moveTo>
                <a:lnTo>
                  <a:pt x="3061971" y="0"/>
                </a:lnTo>
                <a:lnTo>
                  <a:pt x="3061971" y="373004"/>
                </a:lnTo>
                <a:lnTo>
                  <a:pt x="0" y="37300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1384968" y="3048688"/>
            <a:ext cx="10495462" cy="6943724"/>
          </a:xfrm>
          <a:prstGeom prst="rect">
            <a:avLst/>
          </a:prstGeom>
        </p:spPr>
        <p:txBody>
          <a:bodyPr anchor="t" rtlCol="false" tIns="0" lIns="0" bIns="0" rIns="0">
            <a:spAutoFit/>
          </a:bodyPr>
          <a:lstStyle/>
          <a:p>
            <a:pPr>
              <a:lnSpc>
                <a:spcPts val="4200"/>
              </a:lnSpc>
            </a:pPr>
            <a:r>
              <a:rPr lang="en-US" sz="3000">
                <a:solidFill>
                  <a:srgbClr val="000000"/>
                </a:solidFill>
                <a:latin typeface="Poppins Bold"/>
              </a:rPr>
              <a:t>Informed Decision-Making:</a:t>
            </a:r>
            <a:r>
              <a:rPr lang="en-US" sz="3000">
                <a:solidFill>
                  <a:srgbClr val="000000"/>
                </a:solidFill>
                <a:latin typeface="Poppins Bold"/>
              </a:rPr>
              <a:t> </a:t>
            </a:r>
          </a:p>
          <a:p>
            <a:pPr>
              <a:lnSpc>
                <a:spcPts val="4200"/>
              </a:lnSpc>
            </a:pPr>
            <a:r>
              <a:rPr lang="en-US" sz="3000">
                <a:solidFill>
                  <a:srgbClr val="000000"/>
                </a:solidFill>
                <a:latin typeface="Poppins"/>
              </a:rPr>
              <a:t>Customer feedback analysis is crucial for adapting to changing consumer preferences and staying ahead in a competitive market.</a:t>
            </a:r>
          </a:p>
          <a:p>
            <a:pPr>
              <a:lnSpc>
                <a:spcPts val="4200"/>
              </a:lnSpc>
            </a:pPr>
            <a:r>
              <a:rPr lang="en-US" sz="3000">
                <a:solidFill>
                  <a:srgbClr val="000000"/>
                </a:solidFill>
                <a:latin typeface="Poppins Bold"/>
              </a:rPr>
              <a:t>Brand Reputation: </a:t>
            </a:r>
          </a:p>
          <a:p>
            <a:pPr>
              <a:lnSpc>
                <a:spcPts val="4200"/>
              </a:lnSpc>
            </a:pPr>
            <a:r>
              <a:rPr lang="en-US" sz="3000">
                <a:solidFill>
                  <a:srgbClr val="000000"/>
                </a:solidFill>
                <a:latin typeface="Poppins"/>
              </a:rPr>
              <a:t>Proactively addressing feedback and improving service and product quality enhances McDonald's brand image and customer trust.</a:t>
            </a:r>
          </a:p>
          <a:p>
            <a:pPr>
              <a:lnSpc>
                <a:spcPts val="4200"/>
              </a:lnSpc>
            </a:pPr>
            <a:r>
              <a:rPr lang="en-US" sz="3000">
                <a:solidFill>
                  <a:srgbClr val="000000"/>
                </a:solidFill>
                <a:latin typeface="Poppins Bold"/>
              </a:rPr>
              <a:t>Sustainable Growth: </a:t>
            </a:r>
          </a:p>
          <a:p>
            <a:pPr>
              <a:lnSpc>
                <a:spcPts val="4200"/>
              </a:lnSpc>
            </a:pPr>
            <a:r>
              <a:rPr lang="en-US" sz="3000">
                <a:solidFill>
                  <a:srgbClr val="000000"/>
                </a:solidFill>
                <a:latin typeface="Poppins"/>
              </a:rPr>
              <a:t>Insights from detailed feedback analysis support sustainable business growth, ensuring McDonald's remains a beloved brand for generations.</a:t>
            </a:r>
          </a:p>
          <a:p>
            <a:pPr>
              <a:lnSpc>
                <a:spcPts val="4200"/>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CFCFC"/>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2849225" y="3314700"/>
            <a:ext cx="7315200" cy="3657600"/>
          </a:xfrm>
          <a:custGeom>
            <a:avLst/>
            <a:gdLst/>
            <a:ahLst/>
            <a:cxnLst/>
            <a:rect r="r" b="b" t="t" l="l"/>
            <a:pathLst>
              <a:path h="3657600" w="7315200">
                <a:moveTo>
                  <a:pt x="0" y="0"/>
                </a:moveTo>
                <a:lnTo>
                  <a:pt x="7315200" y="0"/>
                </a:lnTo>
                <a:lnTo>
                  <a:pt x="7315200" y="3657600"/>
                </a:lnTo>
                <a:lnTo>
                  <a:pt x="0" y="3657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516456" y="3400425"/>
            <a:ext cx="10732554" cy="2336801"/>
          </a:xfrm>
          <a:prstGeom prst="rect">
            <a:avLst/>
          </a:prstGeom>
        </p:spPr>
        <p:txBody>
          <a:bodyPr anchor="t" rtlCol="false" tIns="0" lIns="0" bIns="0" rIns="0">
            <a:spAutoFit/>
          </a:bodyPr>
          <a:lstStyle/>
          <a:p>
            <a:pPr>
              <a:lnSpc>
                <a:spcPts val="18199"/>
              </a:lnSpc>
            </a:pPr>
            <a:r>
              <a:rPr lang="en-US" sz="12999">
                <a:solidFill>
                  <a:srgbClr val="1C1C1C"/>
                </a:solidFill>
                <a:latin typeface="Poppins Ultra-Bold"/>
              </a:rPr>
              <a:t>Thank You</a:t>
            </a:r>
          </a:p>
        </p:txBody>
      </p:sp>
      <p:sp>
        <p:nvSpPr>
          <p:cNvPr name="Freeform 4" id="4"/>
          <p:cNvSpPr/>
          <p:nvPr/>
        </p:nvSpPr>
        <p:spPr>
          <a:xfrm flipH="true" flipV="false" rot="0">
            <a:off x="0" y="5887038"/>
            <a:ext cx="4399962" cy="4399962"/>
          </a:xfrm>
          <a:custGeom>
            <a:avLst/>
            <a:gdLst/>
            <a:ahLst/>
            <a:cxnLst/>
            <a:rect r="r" b="b" t="t" l="l"/>
            <a:pathLst>
              <a:path h="4399962" w="4399962">
                <a:moveTo>
                  <a:pt x="4399962" y="0"/>
                </a:moveTo>
                <a:lnTo>
                  <a:pt x="0" y="0"/>
                </a:lnTo>
                <a:lnTo>
                  <a:pt x="0" y="4399962"/>
                </a:lnTo>
                <a:lnTo>
                  <a:pt x="4399962" y="4399962"/>
                </a:lnTo>
                <a:lnTo>
                  <a:pt x="439996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736239" y="5887038"/>
            <a:ext cx="4238684" cy="516349"/>
          </a:xfrm>
          <a:custGeom>
            <a:avLst/>
            <a:gdLst/>
            <a:ahLst/>
            <a:cxnLst/>
            <a:rect r="r" b="b" t="t" l="l"/>
            <a:pathLst>
              <a:path h="516349" w="4238684">
                <a:moveTo>
                  <a:pt x="0" y="0"/>
                </a:moveTo>
                <a:lnTo>
                  <a:pt x="4238684" y="0"/>
                </a:lnTo>
                <a:lnTo>
                  <a:pt x="4238684" y="516349"/>
                </a:lnTo>
                <a:lnTo>
                  <a:pt x="0" y="51634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4516456" y="5622925"/>
            <a:ext cx="5172158" cy="901700"/>
          </a:xfrm>
          <a:prstGeom prst="rect">
            <a:avLst/>
          </a:prstGeom>
        </p:spPr>
        <p:txBody>
          <a:bodyPr anchor="t" rtlCol="false" tIns="0" lIns="0" bIns="0" rIns="0">
            <a:spAutoFit/>
          </a:bodyPr>
          <a:lstStyle/>
          <a:p>
            <a:pPr>
              <a:lnSpc>
                <a:spcPts val="7000"/>
              </a:lnSpc>
            </a:pPr>
            <a:r>
              <a:rPr lang="en-US" sz="5000">
                <a:solidFill>
                  <a:srgbClr val="1C1C1C"/>
                </a:solidFill>
                <a:latin typeface="Poppins Ultra-Bold"/>
              </a:rPr>
              <a:t>For Watching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CFCFC"/>
        </a:solidFill>
      </p:bgPr>
    </p:bg>
    <p:spTree>
      <p:nvGrpSpPr>
        <p:cNvPr id="1" name=""/>
        <p:cNvGrpSpPr/>
        <p:nvPr/>
      </p:nvGrpSpPr>
      <p:grpSpPr>
        <a:xfrm>
          <a:off x="0" y="0"/>
          <a:ext cx="0" cy="0"/>
          <a:chOff x="0" y="0"/>
          <a:chExt cx="0" cy="0"/>
        </a:xfrm>
      </p:grpSpPr>
      <p:sp>
        <p:nvSpPr>
          <p:cNvPr name="Freeform 2" id="2"/>
          <p:cNvSpPr/>
          <p:nvPr/>
        </p:nvSpPr>
        <p:spPr>
          <a:xfrm flipH="false" flipV="true" rot="0">
            <a:off x="15518065" y="0"/>
            <a:ext cx="2769935" cy="2769935"/>
          </a:xfrm>
          <a:custGeom>
            <a:avLst/>
            <a:gdLst/>
            <a:ahLst/>
            <a:cxnLst/>
            <a:rect r="r" b="b" t="t" l="l"/>
            <a:pathLst>
              <a:path h="2769935" w="2769935">
                <a:moveTo>
                  <a:pt x="0" y="2769935"/>
                </a:moveTo>
                <a:lnTo>
                  <a:pt x="2769935" y="2769935"/>
                </a:lnTo>
                <a:lnTo>
                  <a:pt x="2769935" y="0"/>
                </a:lnTo>
                <a:lnTo>
                  <a:pt x="0" y="0"/>
                </a:lnTo>
                <a:lnTo>
                  <a:pt x="0" y="276993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576807" y="9589688"/>
            <a:ext cx="402724" cy="402724"/>
          </a:xfrm>
          <a:custGeom>
            <a:avLst/>
            <a:gdLst/>
            <a:ahLst/>
            <a:cxnLst/>
            <a:rect r="r" b="b" t="t" l="l"/>
            <a:pathLst>
              <a:path h="402724" w="402724">
                <a:moveTo>
                  <a:pt x="0" y="0"/>
                </a:moveTo>
                <a:lnTo>
                  <a:pt x="402725" y="0"/>
                </a:lnTo>
                <a:lnTo>
                  <a:pt x="402725" y="402724"/>
                </a:lnTo>
                <a:lnTo>
                  <a:pt x="0" y="4027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071856" y="9589688"/>
            <a:ext cx="402724" cy="402724"/>
          </a:xfrm>
          <a:custGeom>
            <a:avLst/>
            <a:gdLst/>
            <a:ahLst/>
            <a:cxnLst/>
            <a:rect r="r" b="b" t="t" l="l"/>
            <a:pathLst>
              <a:path h="402724" w="402724">
                <a:moveTo>
                  <a:pt x="0" y="0"/>
                </a:moveTo>
                <a:lnTo>
                  <a:pt x="402724" y="0"/>
                </a:lnTo>
                <a:lnTo>
                  <a:pt x="402724" y="402724"/>
                </a:lnTo>
                <a:lnTo>
                  <a:pt x="0" y="4027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567938" y="9589688"/>
            <a:ext cx="402724" cy="402724"/>
          </a:xfrm>
          <a:custGeom>
            <a:avLst/>
            <a:gdLst/>
            <a:ahLst/>
            <a:cxnLst/>
            <a:rect r="r" b="b" t="t" l="l"/>
            <a:pathLst>
              <a:path h="402724" w="402724">
                <a:moveTo>
                  <a:pt x="0" y="0"/>
                </a:moveTo>
                <a:lnTo>
                  <a:pt x="402724" y="0"/>
                </a:lnTo>
                <a:lnTo>
                  <a:pt x="402724" y="402724"/>
                </a:lnTo>
                <a:lnTo>
                  <a:pt x="0" y="4027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308468" y="328036"/>
            <a:ext cx="3061970" cy="373004"/>
          </a:xfrm>
          <a:custGeom>
            <a:avLst/>
            <a:gdLst/>
            <a:ahLst/>
            <a:cxnLst/>
            <a:rect r="r" b="b" t="t" l="l"/>
            <a:pathLst>
              <a:path h="373004" w="3061970">
                <a:moveTo>
                  <a:pt x="0" y="0"/>
                </a:moveTo>
                <a:lnTo>
                  <a:pt x="3061971" y="0"/>
                </a:lnTo>
                <a:lnTo>
                  <a:pt x="3061971" y="373004"/>
                </a:lnTo>
                <a:lnTo>
                  <a:pt x="0" y="3730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7" id="7"/>
          <p:cNvGrpSpPr/>
          <p:nvPr/>
        </p:nvGrpSpPr>
        <p:grpSpPr>
          <a:xfrm rot="0">
            <a:off x="14093277" y="5143500"/>
            <a:ext cx="3483530" cy="3483516"/>
            <a:chOff x="0" y="0"/>
            <a:chExt cx="6350000" cy="6349975"/>
          </a:xfrm>
        </p:grpSpPr>
        <p:sp>
          <p:nvSpPr>
            <p:cNvPr name="Freeform 8" id="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0"/>
              <a:stretch>
                <a:fillRect l="0" t="-42927" r="0" b="-6885"/>
              </a:stretch>
            </a:blipFill>
          </p:spPr>
        </p:sp>
      </p:grpSp>
      <p:sp>
        <p:nvSpPr>
          <p:cNvPr name="TextBox 9" id="9"/>
          <p:cNvSpPr txBox="true"/>
          <p:nvPr/>
        </p:nvSpPr>
        <p:spPr>
          <a:xfrm rot="0">
            <a:off x="871418" y="3431923"/>
            <a:ext cx="12716908" cy="6243058"/>
          </a:xfrm>
          <a:prstGeom prst="rect">
            <a:avLst/>
          </a:prstGeom>
        </p:spPr>
        <p:txBody>
          <a:bodyPr anchor="t" rtlCol="false" tIns="0" lIns="0" bIns="0" rIns="0">
            <a:spAutoFit/>
          </a:bodyPr>
          <a:lstStyle/>
          <a:p>
            <a:pPr>
              <a:lnSpc>
                <a:spcPts val="2919"/>
              </a:lnSpc>
            </a:pPr>
          </a:p>
          <a:p>
            <a:pPr>
              <a:lnSpc>
                <a:spcPts val="3479"/>
              </a:lnSpc>
            </a:pPr>
            <a:r>
              <a:rPr lang="en-US" sz="2485">
                <a:solidFill>
                  <a:srgbClr val="F5AF19"/>
                </a:solidFill>
                <a:latin typeface="Canva Sans 1 Bold"/>
              </a:rPr>
              <a:t>Identify Key Customer Concerns: </a:t>
            </a:r>
            <a:r>
              <a:rPr lang="en-US" sz="2485">
                <a:solidFill>
                  <a:srgbClr val="1C1C1C"/>
                </a:solidFill>
                <a:latin typeface="Canva Sans 1 Bold"/>
              </a:rPr>
              <a:t>Through advanced analysis techniques, we aim to pinpoint the primary areas of customer feedback related to McDonald's products and services, focusing on what customers value most.</a:t>
            </a:r>
          </a:p>
          <a:p>
            <a:pPr>
              <a:lnSpc>
                <a:spcPts val="3479"/>
              </a:lnSpc>
            </a:pPr>
            <a:r>
              <a:rPr lang="en-US" sz="2485">
                <a:solidFill>
                  <a:srgbClr val="F5AF19"/>
                </a:solidFill>
                <a:latin typeface="Canva Sans 1 Bold"/>
              </a:rPr>
              <a:t>Understand Variations Across Locations: </a:t>
            </a:r>
            <a:r>
              <a:rPr lang="en-US" sz="2485">
                <a:solidFill>
                  <a:srgbClr val="1C1C1C"/>
                </a:solidFill>
                <a:latin typeface="Canva Sans 1 Bold"/>
              </a:rPr>
              <a:t>By comparing customer sentiment across different stores, we seek to uncover the reasons behind varying levels of customer satisfaction, offering a clear picture of performance difference.</a:t>
            </a:r>
          </a:p>
          <a:p>
            <a:pPr>
              <a:lnSpc>
                <a:spcPts val="3479"/>
              </a:lnSpc>
            </a:pPr>
            <a:r>
              <a:rPr lang="en-US" sz="2485">
                <a:solidFill>
                  <a:srgbClr val="F5AF19"/>
                </a:solidFill>
                <a:latin typeface="Canva Sans 1 Bold"/>
              </a:rPr>
              <a:t>Leverage Data for Strategic Insights: </a:t>
            </a:r>
            <a:r>
              <a:rPr lang="en-US" sz="2485">
                <a:solidFill>
                  <a:srgbClr val="1C1C1C"/>
                </a:solidFill>
                <a:latin typeface="Canva Sans 1 Bold"/>
              </a:rPr>
              <a:t>Utilize data visualization, including an interactive map, to illustrate the geographic distribution of customer sentiments, enabling targeted improvements.</a:t>
            </a:r>
          </a:p>
          <a:p>
            <a:pPr>
              <a:lnSpc>
                <a:spcPts val="2919"/>
              </a:lnSpc>
            </a:pPr>
          </a:p>
          <a:p>
            <a:pPr>
              <a:lnSpc>
                <a:spcPts val="3199"/>
              </a:lnSpc>
            </a:pPr>
            <a:r>
              <a:rPr lang="en-US" sz="2285">
                <a:solidFill>
                  <a:srgbClr val="1C1C1C"/>
                </a:solidFill>
                <a:latin typeface="Canva Sans 1 Bold"/>
              </a:rPr>
              <a:t>The expected outcome of our analysis is to provide McDonald's with strategic insights that can drive enhancements in customer satisfaction, potentially leading to increased loyalty, better store performance, and ultimately, greater business value.</a:t>
            </a:r>
          </a:p>
          <a:p>
            <a:pPr>
              <a:lnSpc>
                <a:spcPts val="2919"/>
              </a:lnSpc>
            </a:pPr>
          </a:p>
        </p:txBody>
      </p:sp>
      <p:sp>
        <p:nvSpPr>
          <p:cNvPr name="TextBox 10" id="10"/>
          <p:cNvSpPr txBox="true"/>
          <p:nvPr/>
        </p:nvSpPr>
        <p:spPr>
          <a:xfrm rot="0">
            <a:off x="871418" y="971550"/>
            <a:ext cx="4681201" cy="1038225"/>
          </a:xfrm>
          <a:prstGeom prst="rect">
            <a:avLst/>
          </a:prstGeom>
        </p:spPr>
        <p:txBody>
          <a:bodyPr anchor="t" rtlCol="false" tIns="0" lIns="0" bIns="0" rIns="0">
            <a:spAutoFit/>
          </a:bodyPr>
          <a:lstStyle/>
          <a:p>
            <a:pPr>
              <a:lnSpc>
                <a:spcPts val="7799"/>
              </a:lnSpc>
            </a:pPr>
            <a:r>
              <a:rPr lang="en-US" sz="6499">
                <a:solidFill>
                  <a:srgbClr val="FFBC00"/>
                </a:solidFill>
                <a:latin typeface="Poppins Bold"/>
              </a:rPr>
              <a:t>Objective</a:t>
            </a:r>
          </a:p>
        </p:txBody>
      </p:sp>
      <p:sp>
        <p:nvSpPr>
          <p:cNvPr name="TextBox 11" id="11"/>
          <p:cNvSpPr txBox="true"/>
          <p:nvPr/>
        </p:nvSpPr>
        <p:spPr>
          <a:xfrm rot="0">
            <a:off x="871418" y="2136523"/>
            <a:ext cx="15019511" cy="1219200"/>
          </a:xfrm>
          <a:prstGeom prst="rect">
            <a:avLst/>
          </a:prstGeom>
        </p:spPr>
        <p:txBody>
          <a:bodyPr anchor="t" rtlCol="false" tIns="0" lIns="0" bIns="0" rIns="0">
            <a:spAutoFit/>
          </a:bodyPr>
          <a:lstStyle/>
          <a:p>
            <a:pPr>
              <a:lnSpc>
                <a:spcPts val="3172"/>
              </a:lnSpc>
              <a:spcBef>
                <a:spcPct val="0"/>
              </a:spcBef>
            </a:pPr>
            <a:r>
              <a:rPr lang="en-US" sz="2643">
                <a:solidFill>
                  <a:srgbClr val="000000"/>
                </a:solidFill>
                <a:latin typeface="Poppins Bold"/>
              </a:rPr>
              <a:t>Our project is driven by a double perspective approach, focusing on both product-related insights and store-specific feedback to comprehensively understand customer focus points.</a:t>
            </a:r>
            <a:r>
              <a:rPr lang="en-US" sz="2643">
                <a:solidFill>
                  <a:srgbClr val="000000"/>
                </a:solidFill>
                <a:latin typeface="Poppins Bold"/>
              </a:rPr>
              <a:t>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60825" y="5322553"/>
            <a:ext cx="20209651" cy="7277633"/>
            <a:chOff x="0" y="0"/>
            <a:chExt cx="5322706" cy="1916743"/>
          </a:xfrm>
        </p:grpSpPr>
        <p:sp>
          <p:nvSpPr>
            <p:cNvPr name="Freeform 3" id="3"/>
            <p:cNvSpPr/>
            <p:nvPr/>
          </p:nvSpPr>
          <p:spPr>
            <a:xfrm flipH="false" flipV="false" rot="0">
              <a:off x="0" y="0"/>
              <a:ext cx="5322707" cy="1916743"/>
            </a:xfrm>
            <a:custGeom>
              <a:avLst/>
              <a:gdLst/>
              <a:ahLst/>
              <a:cxnLst/>
              <a:rect r="r" b="b" t="t" l="l"/>
              <a:pathLst>
                <a:path h="1916743" w="5322707">
                  <a:moveTo>
                    <a:pt x="0" y="0"/>
                  </a:moveTo>
                  <a:lnTo>
                    <a:pt x="5322707" y="0"/>
                  </a:lnTo>
                  <a:lnTo>
                    <a:pt x="5322707" y="1916743"/>
                  </a:lnTo>
                  <a:lnTo>
                    <a:pt x="0" y="1916743"/>
                  </a:lnTo>
                  <a:close/>
                </a:path>
              </a:pathLst>
            </a:custGeom>
            <a:solidFill>
              <a:srgbClr val="F5AF19"/>
            </a:solidFill>
          </p:spPr>
        </p:sp>
        <p:sp>
          <p:nvSpPr>
            <p:cNvPr name="TextBox 4" id="4"/>
            <p:cNvSpPr txBox="true"/>
            <p:nvPr/>
          </p:nvSpPr>
          <p:spPr>
            <a:xfrm>
              <a:off x="0" y="-38100"/>
              <a:ext cx="5322706" cy="195484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810187" y="3456202"/>
            <a:ext cx="3496611" cy="3496611"/>
          </a:xfrm>
          <a:custGeom>
            <a:avLst/>
            <a:gdLst/>
            <a:ahLst/>
            <a:cxnLst/>
            <a:rect r="r" b="b" t="t" l="l"/>
            <a:pathLst>
              <a:path h="3496611" w="3496611">
                <a:moveTo>
                  <a:pt x="0" y="0"/>
                </a:moveTo>
                <a:lnTo>
                  <a:pt x="3496612" y="0"/>
                </a:lnTo>
                <a:lnTo>
                  <a:pt x="3496612" y="3496611"/>
                </a:lnTo>
                <a:lnTo>
                  <a:pt x="0" y="3496611"/>
                </a:lnTo>
                <a:lnTo>
                  <a:pt x="0" y="0"/>
                </a:lnTo>
                <a:close/>
              </a:path>
            </a:pathLst>
          </a:custGeom>
          <a:blipFill>
            <a:blip r:embed="rId2">
              <a:alphaModFix amt="79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2169782" y="3754789"/>
            <a:ext cx="2777421" cy="277742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3494420" y="3456202"/>
            <a:ext cx="3496611" cy="3496611"/>
          </a:xfrm>
          <a:custGeom>
            <a:avLst/>
            <a:gdLst/>
            <a:ahLst/>
            <a:cxnLst/>
            <a:rect r="r" b="b" t="t" l="l"/>
            <a:pathLst>
              <a:path h="3496611" w="3496611">
                <a:moveTo>
                  <a:pt x="0" y="0"/>
                </a:moveTo>
                <a:lnTo>
                  <a:pt x="3496611" y="0"/>
                </a:lnTo>
                <a:lnTo>
                  <a:pt x="3496611" y="3496611"/>
                </a:lnTo>
                <a:lnTo>
                  <a:pt x="0" y="3496611"/>
                </a:lnTo>
                <a:lnTo>
                  <a:pt x="0" y="0"/>
                </a:lnTo>
                <a:close/>
              </a:path>
            </a:pathLst>
          </a:custGeom>
          <a:blipFill>
            <a:blip r:embed="rId2">
              <a:alphaModFix amt="79000"/>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13854015" y="3754789"/>
            <a:ext cx="2777421" cy="277742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14453306" y="4289798"/>
            <a:ext cx="1578838" cy="1346319"/>
          </a:xfrm>
          <a:custGeom>
            <a:avLst/>
            <a:gdLst/>
            <a:ahLst/>
            <a:cxnLst/>
            <a:rect r="r" b="b" t="t" l="l"/>
            <a:pathLst>
              <a:path h="1346319" w="1578838">
                <a:moveTo>
                  <a:pt x="0" y="0"/>
                </a:moveTo>
                <a:lnTo>
                  <a:pt x="1578839" y="0"/>
                </a:lnTo>
                <a:lnTo>
                  <a:pt x="1578839" y="1346319"/>
                </a:lnTo>
                <a:lnTo>
                  <a:pt x="0" y="13463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3120475" y="1145800"/>
            <a:ext cx="12047050" cy="962025"/>
          </a:xfrm>
          <a:prstGeom prst="rect">
            <a:avLst/>
          </a:prstGeom>
        </p:spPr>
        <p:txBody>
          <a:bodyPr anchor="t" rtlCol="false" tIns="0" lIns="0" bIns="0" rIns="0">
            <a:spAutoFit/>
          </a:bodyPr>
          <a:lstStyle/>
          <a:p>
            <a:pPr algn="ctr">
              <a:lnSpc>
                <a:spcPts val="7159"/>
              </a:lnSpc>
            </a:pPr>
            <a:r>
              <a:rPr lang="en-US" sz="5965">
                <a:solidFill>
                  <a:srgbClr val="F5AF19"/>
                </a:solidFill>
                <a:latin typeface="Poppins Bold"/>
              </a:rPr>
              <a:t>Pre-Processing</a:t>
            </a:r>
          </a:p>
        </p:txBody>
      </p:sp>
      <p:sp>
        <p:nvSpPr>
          <p:cNvPr name="TextBox 15" id="15"/>
          <p:cNvSpPr txBox="true"/>
          <p:nvPr/>
        </p:nvSpPr>
        <p:spPr>
          <a:xfrm rot="0">
            <a:off x="13775267" y="6867088"/>
            <a:ext cx="3484033" cy="2252087"/>
          </a:xfrm>
          <a:prstGeom prst="rect">
            <a:avLst/>
          </a:prstGeom>
        </p:spPr>
        <p:txBody>
          <a:bodyPr anchor="t" rtlCol="false" tIns="0" lIns="0" bIns="0" rIns="0">
            <a:spAutoFit/>
          </a:bodyPr>
          <a:lstStyle/>
          <a:p>
            <a:pPr algn="ctr">
              <a:lnSpc>
                <a:spcPts val="4494"/>
              </a:lnSpc>
            </a:pPr>
            <a:r>
              <a:rPr lang="en-US" sz="3210">
                <a:solidFill>
                  <a:srgbClr val="FFFFFF"/>
                </a:solidFill>
                <a:latin typeface="Poppins Bold"/>
              </a:rPr>
              <a:t>Lemmatization</a:t>
            </a:r>
          </a:p>
          <a:p>
            <a:pPr algn="ctr">
              <a:lnSpc>
                <a:spcPts val="4494"/>
              </a:lnSpc>
              <a:spcBef>
                <a:spcPct val="0"/>
              </a:spcBef>
            </a:pPr>
            <a:r>
              <a:rPr lang="en-US" sz="3210">
                <a:solidFill>
                  <a:srgbClr val="FFFFFF"/>
                </a:solidFill>
                <a:latin typeface="Poppins"/>
              </a:rPr>
              <a:t>turning words back to their base form</a:t>
            </a:r>
          </a:p>
        </p:txBody>
      </p:sp>
      <p:sp>
        <p:nvSpPr>
          <p:cNvPr name="TextBox 16" id="16"/>
          <p:cNvSpPr txBox="true"/>
          <p:nvPr/>
        </p:nvSpPr>
        <p:spPr>
          <a:xfrm rot="0">
            <a:off x="9903073" y="6867088"/>
            <a:ext cx="2994170" cy="1690112"/>
          </a:xfrm>
          <a:prstGeom prst="rect">
            <a:avLst/>
          </a:prstGeom>
        </p:spPr>
        <p:txBody>
          <a:bodyPr anchor="t" rtlCol="false" tIns="0" lIns="0" bIns="0" rIns="0">
            <a:spAutoFit/>
          </a:bodyPr>
          <a:lstStyle/>
          <a:p>
            <a:pPr algn="ctr">
              <a:lnSpc>
                <a:spcPts val="4494"/>
              </a:lnSpc>
            </a:pPr>
            <a:r>
              <a:rPr lang="en-US" sz="3210">
                <a:solidFill>
                  <a:srgbClr val="FFFFFF"/>
                </a:solidFill>
                <a:latin typeface="Poppins Ultra-Bold"/>
              </a:rPr>
              <a:t>Tokenization</a:t>
            </a:r>
          </a:p>
          <a:p>
            <a:pPr algn="ctr">
              <a:lnSpc>
                <a:spcPts val="4494"/>
              </a:lnSpc>
              <a:spcBef>
                <a:spcPct val="0"/>
              </a:spcBef>
            </a:pPr>
            <a:r>
              <a:rPr lang="en-US" sz="3210">
                <a:solidFill>
                  <a:srgbClr val="FFFFFF"/>
                </a:solidFill>
                <a:latin typeface="Poppins"/>
              </a:rPr>
              <a:t>Splits the text into words </a:t>
            </a:r>
          </a:p>
        </p:txBody>
      </p:sp>
      <p:sp>
        <p:nvSpPr>
          <p:cNvPr name="Freeform 17" id="17"/>
          <p:cNvSpPr/>
          <p:nvPr/>
        </p:nvSpPr>
        <p:spPr>
          <a:xfrm flipH="false" flipV="false" rot="0">
            <a:off x="2895332" y="4348894"/>
            <a:ext cx="1326322" cy="1348230"/>
          </a:xfrm>
          <a:custGeom>
            <a:avLst/>
            <a:gdLst/>
            <a:ahLst/>
            <a:cxnLst/>
            <a:rect r="r" b="b" t="t" l="l"/>
            <a:pathLst>
              <a:path h="1348230" w="1326322">
                <a:moveTo>
                  <a:pt x="0" y="0"/>
                </a:moveTo>
                <a:lnTo>
                  <a:pt x="1326322" y="0"/>
                </a:lnTo>
                <a:lnTo>
                  <a:pt x="1326322" y="1348231"/>
                </a:lnTo>
                <a:lnTo>
                  <a:pt x="0" y="13482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5647389" y="3456202"/>
            <a:ext cx="3496611" cy="3496611"/>
          </a:xfrm>
          <a:custGeom>
            <a:avLst/>
            <a:gdLst/>
            <a:ahLst/>
            <a:cxnLst/>
            <a:rect r="r" b="b" t="t" l="l"/>
            <a:pathLst>
              <a:path h="3496611" w="3496611">
                <a:moveTo>
                  <a:pt x="0" y="0"/>
                </a:moveTo>
                <a:lnTo>
                  <a:pt x="3496611" y="0"/>
                </a:lnTo>
                <a:lnTo>
                  <a:pt x="3496611" y="3496611"/>
                </a:lnTo>
                <a:lnTo>
                  <a:pt x="0" y="3496611"/>
                </a:lnTo>
                <a:lnTo>
                  <a:pt x="0" y="0"/>
                </a:lnTo>
                <a:close/>
              </a:path>
            </a:pathLst>
          </a:custGeom>
          <a:blipFill>
            <a:blip r:embed="rId2">
              <a:alphaModFix amt="79000"/>
              <a:extLst>
                <a:ext uri="{96DAC541-7B7A-43D3-8B79-37D633B846F1}">
                  <asvg:svgBlip xmlns:asvg="http://schemas.microsoft.com/office/drawing/2016/SVG/main" r:embed="rId3"/>
                </a:ext>
              </a:extLst>
            </a:blip>
            <a:stretch>
              <a:fillRect l="0" t="0" r="0" b="0"/>
            </a:stretch>
          </a:blipFill>
        </p:spPr>
      </p:sp>
      <p:grpSp>
        <p:nvGrpSpPr>
          <p:cNvPr name="Group 19" id="19"/>
          <p:cNvGrpSpPr/>
          <p:nvPr/>
        </p:nvGrpSpPr>
        <p:grpSpPr>
          <a:xfrm rot="0">
            <a:off x="5983803" y="3815797"/>
            <a:ext cx="2777421" cy="2777421"/>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0">
            <a:off x="6604757" y="4470341"/>
            <a:ext cx="1535512" cy="1468334"/>
          </a:xfrm>
          <a:custGeom>
            <a:avLst/>
            <a:gdLst/>
            <a:ahLst/>
            <a:cxnLst/>
            <a:rect r="r" b="b" t="t" l="l"/>
            <a:pathLst>
              <a:path h="1468334" w="1535512">
                <a:moveTo>
                  <a:pt x="0" y="0"/>
                </a:moveTo>
                <a:lnTo>
                  <a:pt x="1535513" y="0"/>
                </a:lnTo>
                <a:lnTo>
                  <a:pt x="1535513" y="1468334"/>
                </a:lnTo>
                <a:lnTo>
                  <a:pt x="0" y="14683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3" id="23"/>
          <p:cNvSpPr txBox="true"/>
          <p:nvPr/>
        </p:nvSpPr>
        <p:spPr>
          <a:xfrm rot="0">
            <a:off x="5937442" y="6867088"/>
            <a:ext cx="2823783" cy="2252087"/>
          </a:xfrm>
          <a:prstGeom prst="rect">
            <a:avLst/>
          </a:prstGeom>
        </p:spPr>
        <p:txBody>
          <a:bodyPr anchor="t" rtlCol="false" tIns="0" lIns="0" bIns="0" rIns="0">
            <a:spAutoFit/>
          </a:bodyPr>
          <a:lstStyle/>
          <a:p>
            <a:pPr algn="ctr">
              <a:lnSpc>
                <a:spcPts val="4494"/>
              </a:lnSpc>
            </a:pPr>
            <a:r>
              <a:rPr lang="en-US" sz="3210">
                <a:solidFill>
                  <a:srgbClr val="FFFFFF"/>
                </a:solidFill>
                <a:latin typeface="Poppins Ultra-Bold"/>
              </a:rPr>
              <a:t>Removal of stopwords</a:t>
            </a:r>
          </a:p>
          <a:p>
            <a:pPr algn="ctr">
              <a:lnSpc>
                <a:spcPts val="4494"/>
              </a:lnSpc>
              <a:spcBef>
                <a:spcPct val="0"/>
              </a:spcBef>
            </a:pPr>
            <a:r>
              <a:rPr lang="en-US" sz="3210">
                <a:solidFill>
                  <a:srgbClr val="FFFFFF"/>
                </a:solidFill>
                <a:latin typeface="Poppins"/>
              </a:rPr>
              <a:t>"and", "the", etc</a:t>
            </a:r>
          </a:p>
        </p:txBody>
      </p:sp>
      <p:sp>
        <p:nvSpPr>
          <p:cNvPr name="Freeform 24" id="24"/>
          <p:cNvSpPr/>
          <p:nvPr/>
        </p:nvSpPr>
        <p:spPr>
          <a:xfrm flipH="false" flipV="false" rot="0">
            <a:off x="9750702" y="3456202"/>
            <a:ext cx="3496611" cy="3496611"/>
          </a:xfrm>
          <a:custGeom>
            <a:avLst/>
            <a:gdLst/>
            <a:ahLst/>
            <a:cxnLst/>
            <a:rect r="r" b="b" t="t" l="l"/>
            <a:pathLst>
              <a:path h="3496611" w="3496611">
                <a:moveTo>
                  <a:pt x="0" y="0"/>
                </a:moveTo>
                <a:lnTo>
                  <a:pt x="3496611" y="0"/>
                </a:lnTo>
                <a:lnTo>
                  <a:pt x="3496611" y="3496611"/>
                </a:lnTo>
                <a:lnTo>
                  <a:pt x="0" y="3496611"/>
                </a:lnTo>
                <a:lnTo>
                  <a:pt x="0" y="0"/>
                </a:lnTo>
                <a:close/>
              </a:path>
            </a:pathLst>
          </a:custGeom>
          <a:blipFill>
            <a:blip r:embed="rId2">
              <a:alphaModFix amt="79000"/>
              <a:extLst>
                <a:ext uri="{96DAC541-7B7A-43D3-8B79-37D633B846F1}">
                  <asvg:svgBlip xmlns:asvg="http://schemas.microsoft.com/office/drawing/2016/SVG/main" r:embed="rId3"/>
                </a:ext>
              </a:extLst>
            </a:blip>
            <a:stretch>
              <a:fillRect l="0" t="0" r="0" b="0"/>
            </a:stretch>
          </a:blipFill>
        </p:spPr>
      </p:sp>
      <p:grpSp>
        <p:nvGrpSpPr>
          <p:cNvPr name="Group 25" id="25"/>
          <p:cNvGrpSpPr/>
          <p:nvPr/>
        </p:nvGrpSpPr>
        <p:grpSpPr>
          <a:xfrm rot="0">
            <a:off x="10110297" y="3754789"/>
            <a:ext cx="2777421" cy="2777421"/>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27" id="2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8" id="28"/>
          <p:cNvSpPr/>
          <p:nvPr/>
        </p:nvSpPr>
        <p:spPr>
          <a:xfrm flipH="false" flipV="false" rot="0">
            <a:off x="10801350" y="4663984"/>
            <a:ext cx="1298200" cy="1081046"/>
          </a:xfrm>
          <a:custGeom>
            <a:avLst/>
            <a:gdLst/>
            <a:ahLst/>
            <a:cxnLst/>
            <a:rect r="r" b="b" t="t" l="l"/>
            <a:pathLst>
              <a:path h="1081046" w="1298200">
                <a:moveTo>
                  <a:pt x="0" y="0"/>
                </a:moveTo>
                <a:lnTo>
                  <a:pt x="1298200" y="0"/>
                </a:lnTo>
                <a:lnTo>
                  <a:pt x="1298200" y="1081047"/>
                </a:lnTo>
                <a:lnTo>
                  <a:pt x="0" y="10810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9" id="29"/>
          <p:cNvSpPr txBox="true"/>
          <p:nvPr/>
        </p:nvSpPr>
        <p:spPr>
          <a:xfrm rot="0">
            <a:off x="1915706" y="6867088"/>
            <a:ext cx="3484033" cy="1690112"/>
          </a:xfrm>
          <a:prstGeom prst="rect">
            <a:avLst/>
          </a:prstGeom>
        </p:spPr>
        <p:txBody>
          <a:bodyPr anchor="t" rtlCol="false" tIns="0" lIns="0" bIns="0" rIns="0">
            <a:spAutoFit/>
          </a:bodyPr>
          <a:lstStyle/>
          <a:p>
            <a:pPr algn="ctr">
              <a:lnSpc>
                <a:spcPts val="4494"/>
              </a:lnSpc>
              <a:spcBef>
                <a:spcPct val="0"/>
              </a:spcBef>
            </a:pPr>
            <a:r>
              <a:rPr lang="en-US" sz="3210">
                <a:solidFill>
                  <a:srgbClr val="FFFFFF"/>
                </a:solidFill>
                <a:latin typeface="Poppins Bold"/>
              </a:rPr>
              <a:t>Dropping Missing Rows and Values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CFCFC"/>
        </a:solidFill>
      </p:bgPr>
    </p:bg>
    <p:spTree>
      <p:nvGrpSpPr>
        <p:cNvPr id="1" name=""/>
        <p:cNvGrpSpPr/>
        <p:nvPr/>
      </p:nvGrpSpPr>
      <p:grpSpPr>
        <a:xfrm>
          <a:off x="0" y="0"/>
          <a:ext cx="0" cy="0"/>
          <a:chOff x="0" y="0"/>
          <a:chExt cx="0" cy="0"/>
        </a:xfrm>
      </p:grpSpPr>
      <p:sp>
        <p:nvSpPr>
          <p:cNvPr name="Freeform 2" id="2"/>
          <p:cNvSpPr/>
          <p:nvPr/>
        </p:nvSpPr>
        <p:spPr>
          <a:xfrm flipH="false" flipV="true" rot="0">
            <a:off x="15518065" y="0"/>
            <a:ext cx="2769935" cy="2769935"/>
          </a:xfrm>
          <a:custGeom>
            <a:avLst/>
            <a:gdLst/>
            <a:ahLst/>
            <a:cxnLst/>
            <a:rect r="r" b="b" t="t" l="l"/>
            <a:pathLst>
              <a:path h="2769935" w="2769935">
                <a:moveTo>
                  <a:pt x="0" y="2769935"/>
                </a:moveTo>
                <a:lnTo>
                  <a:pt x="2769935" y="2769935"/>
                </a:lnTo>
                <a:lnTo>
                  <a:pt x="2769935" y="0"/>
                </a:lnTo>
                <a:lnTo>
                  <a:pt x="0" y="0"/>
                </a:lnTo>
                <a:lnTo>
                  <a:pt x="0" y="276993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576807" y="9589688"/>
            <a:ext cx="402724" cy="402724"/>
          </a:xfrm>
          <a:custGeom>
            <a:avLst/>
            <a:gdLst/>
            <a:ahLst/>
            <a:cxnLst/>
            <a:rect r="r" b="b" t="t" l="l"/>
            <a:pathLst>
              <a:path h="402724" w="402724">
                <a:moveTo>
                  <a:pt x="0" y="0"/>
                </a:moveTo>
                <a:lnTo>
                  <a:pt x="402725" y="0"/>
                </a:lnTo>
                <a:lnTo>
                  <a:pt x="402725" y="402724"/>
                </a:lnTo>
                <a:lnTo>
                  <a:pt x="0" y="4027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071856" y="9589688"/>
            <a:ext cx="402724" cy="402724"/>
          </a:xfrm>
          <a:custGeom>
            <a:avLst/>
            <a:gdLst/>
            <a:ahLst/>
            <a:cxnLst/>
            <a:rect r="r" b="b" t="t" l="l"/>
            <a:pathLst>
              <a:path h="402724" w="402724">
                <a:moveTo>
                  <a:pt x="0" y="0"/>
                </a:moveTo>
                <a:lnTo>
                  <a:pt x="402724" y="0"/>
                </a:lnTo>
                <a:lnTo>
                  <a:pt x="402724" y="402724"/>
                </a:lnTo>
                <a:lnTo>
                  <a:pt x="0" y="4027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567938" y="9589688"/>
            <a:ext cx="402724" cy="402724"/>
          </a:xfrm>
          <a:custGeom>
            <a:avLst/>
            <a:gdLst/>
            <a:ahLst/>
            <a:cxnLst/>
            <a:rect r="r" b="b" t="t" l="l"/>
            <a:pathLst>
              <a:path h="402724" w="402724">
                <a:moveTo>
                  <a:pt x="0" y="0"/>
                </a:moveTo>
                <a:lnTo>
                  <a:pt x="402724" y="0"/>
                </a:lnTo>
                <a:lnTo>
                  <a:pt x="402724" y="402724"/>
                </a:lnTo>
                <a:lnTo>
                  <a:pt x="0" y="4027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308468" y="328036"/>
            <a:ext cx="3061970" cy="373004"/>
          </a:xfrm>
          <a:custGeom>
            <a:avLst/>
            <a:gdLst/>
            <a:ahLst/>
            <a:cxnLst/>
            <a:rect r="r" b="b" t="t" l="l"/>
            <a:pathLst>
              <a:path h="373004" w="3061970">
                <a:moveTo>
                  <a:pt x="0" y="0"/>
                </a:moveTo>
                <a:lnTo>
                  <a:pt x="3061971" y="0"/>
                </a:lnTo>
                <a:lnTo>
                  <a:pt x="3061971" y="373004"/>
                </a:lnTo>
                <a:lnTo>
                  <a:pt x="0" y="3730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7" id="7"/>
          <p:cNvGrpSpPr/>
          <p:nvPr/>
        </p:nvGrpSpPr>
        <p:grpSpPr>
          <a:xfrm rot="0">
            <a:off x="3851141" y="289575"/>
            <a:ext cx="11186220" cy="1153848"/>
            <a:chOff x="0" y="0"/>
            <a:chExt cx="2946165" cy="303894"/>
          </a:xfrm>
        </p:grpSpPr>
        <p:sp>
          <p:nvSpPr>
            <p:cNvPr name="Freeform 8" id="8"/>
            <p:cNvSpPr/>
            <p:nvPr/>
          </p:nvSpPr>
          <p:spPr>
            <a:xfrm flipH="false" flipV="false" rot="0">
              <a:off x="0" y="0"/>
              <a:ext cx="2946165" cy="303894"/>
            </a:xfrm>
            <a:custGeom>
              <a:avLst/>
              <a:gdLst/>
              <a:ahLst/>
              <a:cxnLst/>
              <a:rect r="r" b="b" t="t" l="l"/>
              <a:pathLst>
                <a:path h="303894" w="2946165">
                  <a:moveTo>
                    <a:pt x="24223" y="0"/>
                  </a:moveTo>
                  <a:lnTo>
                    <a:pt x="2921942" y="0"/>
                  </a:lnTo>
                  <a:cubicBezTo>
                    <a:pt x="2928366" y="0"/>
                    <a:pt x="2934527" y="2552"/>
                    <a:pt x="2939070" y="7095"/>
                  </a:cubicBezTo>
                  <a:cubicBezTo>
                    <a:pt x="2943613" y="11638"/>
                    <a:pt x="2946165" y="17799"/>
                    <a:pt x="2946165" y="24223"/>
                  </a:cubicBezTo>
                  <a:lnTo>
                    <a:pt x="2946165" y="279671"/>
                  </a:lnTo>
                  <a:cubicBezTo>
                    <a:pt x="2946165" y="293049"/>
                    <a:pt x="2935320" y="303894"/>
                    <a:pt x="2921942" y="303894"/>
                  </a:cubicBezTo>
                  <a:lnTo>
                    <a:pt x="24223" y="303894"/>
                  </a:lnTo>
                  <a:cubicBezTo>
                    <a:pt x="10845" y="303894"/>
                    <a:pt x="0" y="293049"/>
                    <a:pt x="0" y="279671"/>
                  </a:cubicBezTo>
                  <a:lnTo>
                    <a:pt x="0" y="24223"/>
                  </a:lnTo>
                  <a:cubicBezTo>
                    <a:pt x="0" y="10845"/>
                    <a:pt x="10845" y="0"/>
                    <a:pt x="24223" y="0"/>
                  </a:cubicBezTo>
                  <a:close/>
                </a:path>
              </a:pathLst>
            </a:custGeom>
            <a:solidFill>
              <a:srgbClr val="FFC619"/>
            </a:solidFill>
          </p:spPr>
        </p:sp>
        <p:sp>
          <p:nvSpPr>
            <p:cNvPr name="TextBox 9" id="9"/>
            <p:cNvSpPr txBox="true"/>
            <p:nvPr/>
          </p:nvSpPr>
          <p:spPr>
            <a:xfrm>
              <a:off x="0" y="-57150"/>
              <a:ext cx="2946165" cy="361044"/>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3425520" y="5346454"/>
            <a:ext cx="10105127" cy="4940546"/>
          </a:xfrm>
          <a:custGeom>
            <a:avLst/>
            <a:gdLst/>
            <a:ahLst/>
            <a:cxnLst/>
            <a:rect r="r" b="b" t="t" l="l"/>
            <a:pathLst>
              <a:path h="4940546" w="10105127">
                <a:moveTo>
                  <a:pt x="0" y="0"/>
                </a:moveTo>
                <a:lnTo>
                  <a:pt x="10105126" y="0"/>
                </a:lnTo>
                <a:lnTo>
                  <a:pt x="10105126" y="4940546"/>
                </a:lnTo>
                <a:lnTo>
                  <a:pt x="0" y="4940546"/>
                </a:lnTo>
                <a:lnTo>
                  <a:pt x="0" y="0"/>
                </a:lnTo>
                <a:close/>
              </a:path>
            </a:pathLst>
          </a:custGeom>
          <a:blipFill>
            <a:blip r:embed="rId10"/>
            <a:stretch>
              <a:fillRect l="0" t="0" r="0" b="0"/>
            </a:stretch>
          </a:blipFill>
        </p:spPr>
      </p:sp>
      <p:sp>
        <p:nvSpPr>
          <p:cNvPr name="TextBox 11" id="11"/>
          <p:cNvSpPr txBox="true"/>
          <p:nvPr/>
        </p:nvSpPr>
        <p:spPr>
          <a:xfrm rot="0">
            <a:off x="3679320" y="476438"/>
            <a:ext cx="11529864" cy="657225"/>
          </a:xfrm>
          <a:prstGeom prst="rect">
            <a:avLst/>
          </a:prstGeom>
        </p:spPr>
        <p:txBody>
          <a:bodyPr anchor="t" rtlCol="false" tIns="0" lIns="0" bIns="0" rIns="0">
            <a:spAutoFit/>
          </a:bodyPr>
          <a:lstStyle/>
          <a:p>
            <a:pPr algn="ctr">
              <a:lnSpc>
                <a:spcPts val="4919"/>
              </a:lnSpc>
              <a:spcBef>
                <a:spcPct val="0"/>
              </a:spcBef>
            </a:pPr>
            <a:r>
              <a:rPr lang="en-US" sz="4099">
                <a:solidFill>
                  <a:srgbClr val="FFFFFF"/>
                </a:solidFill>
                <a:latin typeface="Poppins Ultra-Bold"/>
              </a:rPr>
              <a:t>Explorary </a:t>
            </a:r>
            <a:r>
              <a:rPr lang="en-US" sz="4099">
                <a:solidFill>
                  <a:srgbClr val="FFFFFF"/>
                </a:solidFill>
                <a:latin typeface="Poppins Ultra-Bold"/>
              </a:rPr>
              <a:t>Data Analysis</a:t>
            </a:r>
          </a:p>
        </p:txBody>
      </p:sp>
      <p:sp>
        <p:nvSpPr>
          <p:cNvPr name="Freeform 12" id="12"/>
          <p:cNvSpPr/>
          <p:nvPr/>
        </p:nvSpPr>
        <p:spPr>
          <a:xfrm flipH="false" flipV="false" rot="0">
            <a:off x="0" y="1468417"/>
            <a:ext cx="8608479" cy="3705041"/>
          </a:xfrm>
          <a:custGeom>
            <a:avLst/>
            <a:gdLst/>
            <a:ahLst/>
            <a:cxnLst/>
            <a:rect r="r" b="b" t="t" l="l"/>
            <a:pathLst>
              <a:path h="3705041" w="8608479">
                <a:moveTo>
                  <a:pt x="0" y="0"/>
                </a:moveTo>
                <a:lnTo>
                  <a:pt x="8608479" y="0"/>
                </a:lnTo>
                <a:lnTo>
                  <a:pt x="8608479" y="3705041"/>
                </a:lnTo>
                <a:lnTo>
                  <a:pt x="0" y="3705041"/>
                </a:lnTo>
                <a:lnTo>
                  <a:pt x="0" y="0"/>
                </a:lnTo>
                <a:close/>
              </a:path>
            </a:pathLst>
          </a:custGeom>
          <a:blipFill>
            <a:blip r:embed="rId11"/>
            <a:stretch>
              <a:fillRect l="0" t="0" r="0" b="0"/>
            </a:stretch>
          </a:blipFill>
        </p:spPr>
      </p:sp>
      <p:sp>
        <p:nvSpPr>
          <p:cNvPr name="Freeform 13" id="13"/>
          <p:cNvSpPr/>
          <p:nvPr/>
        </p:nvSpPr>
        <p:spPr>
          <a:xfrm flipH="false" flipV="false" rot="0">
            <a:off x="9996883" y="1581837"/>
            <a:ext cx="6772417" cy="3478201"/>
          </a:xfrm>
          <a:custGeom>
            <a:avLst/>
            <a:gdLst/>
            <a:ahLst/>
            <a:cxnLst/>
            <a:rect r="r" b="b" t="t" l="l"/>
            <a:pathLst>
              <a:path h="3478201" w="6772417">
                <a:moveTo>
                  <a:pt x="0" y="0"/>
                </a:moveTo>
                <a:lnTo>
                  <a:pt x="6772417" y="0"/>
                </a:lnTo>
                <a:lnTo>
                  <a:pt x="6772417" y="3478201"/>
                </a:lnTo>
                <a:lnTo>
                  <a:pt x="0" y="3478201"/>
                </a:lnTo>
                <a:lnTo>
                  <a:pt x="0" y="0"/>
                </a:lnTo>
                <a:close/>
              </a:path>
            </a:pathLst>
          </a:custGeom>
          <a:blipFill>
            <a:blip r:embed="rId12"/>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CFCFC"/>
        </a:solidFill>
      </p:bgPr>
    </p:bg>
    <p:spTree>
      <p:nvGrpSpPr>
        <p:cNvPr id="1" name=""/>
        <p:cNvGrpSpPr/>
        <p:nvPr/>
      </p:nvGrpSpPr>
      <p:grpSpPr>
        <a:xfrm>
          <a:off x="0" y="0"/>
          <a:ext cx="0" cy="0"/>
          <a:chOff x="0" y="0"/>
          <a:chExt cx="0" cy="0"/>
        </a:xfrm>
      </p:grpSpPr>
      <p:sp>
        <p:nvSpPr>
          <p:cNvPr name="Freeform 2" id="2"/>
          <p:cNvSpPr/>
          <p:nvPr/>
        </p:nvSpPr>
        <p:spPr>
          <a:xfrm flipH="false" flipV="false" rot="0">
            <a:off x="0" y="704722"/>
            <a:ext cx="17583156" cy="8553578"/>
          </a:xfrm>
          <a:custGeom>
            <a:avLst/>
            <a:gdLst/>
            <a:ahLst/>
            <a:cxnLst/>
            <a:rect r="r" b="b" t="t" l="l"/>
            <a:pathLst>
              <a:path h="8553578" w="17583156">
                <a:moveTo>
                  <a:pt x="0" y="0"/>
                </a:moveTo>
                <a:lnTo>
                  <a:pt x="17583156" y="0"/>
                </a:lnTo>
                <a:lnTo>
                  <a:pt x="17583156" y="8553578"/>
                </a:lnTo>
                <a:lnTo>
                  <a:pt x="0" y="8553578"/>
                </a:lnTo>
                <a:lnTo>
                  <a:pt x="0" y="0"/>
                </a:lnTo>
                <a:close/>
              </a:path>
            </a:pathLst>
          </a:custGeom>
          <a:blipFill>
            <a:blip r:embed="rId2"/>
            <a:stretch>
              <a:fillRect l="0" t="0" r="0" b="0"/>
            </a:stretch>
          </a:blipFill>
        </p:spPr>
      </p:sp>
      <p:sp>
        <p:nvSpPr>
          <p:cNvPr name="Freeform 3" id="3"/>
          <p:cNvSpPr/>
          <p:nvPr/>
        </p:nvSpPr>
        <p:spPr>
          <a:xfrm flipH="false" flipV="true" rot="0">
            <a:off x="15518065" y="0"/>
            <a:ext cx="2769935" cy="2769935"/>
          </a:xfrm>
          <a:custGeom>
            <a:avLst/>
            <a:gdLst/>
            <a:ahLst/>
            <a:cxnLst/>
            <a:rect r="r" b="b" t="t" l="l"/>
            <a:pathLst>
              <a:path h="2769935" w="2769935">
                <a:moveTo>
                  <a:pt x="0" y="2769935"/>
                </a:moveTo>
                <a:lnTo>
                  <a:pt x="2769935" y="2769935"/>
                </a:lnTo>
                <a:lnTo>
                  <a:pt x="2769935" y="0"/>
                </a:lnTo>
                <a:lnTo>
                  <a:pt x="0" y="0"/>
                </a:lnTo>
                <a:lnTo>
                  <a:pt x="0" y="2769935"/>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994587" y="2732849"/>
            <a:ext cx="3483516" cy="3483516"/>
          </a:xfrm>
          <a:custGeom>
            <a:avLst/>
            <a:gdLst/>
            <a:ahLst/>
            <a:cxnLst/>
            <a:rect r="r" b="b" t="t" l="l"/>
            <a:pathLst>
              <a:path h="3483516" w="3483516">
                <a:moveTo>
                  <a:pt x="0" y="0"/>
                </a:moveTo>
                <a:lnTo>
                  <a:pt x="3483516" y="0"/>
                </a:lnTo>
                <a:lnTo>
                  <a:pt x="3483516" y="3483516"/>
                </a:lnTo>
                <a:lnTo>
                  <a:pt x="0" y="34835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167525" y="8819527"/>
            <a:ext cx="3483516" cy="3483516"/>
          </a:xfrm>
          <a:custGeom>
            <a:avLst/>
            <a:gdLst/>
            <a:ahLst/>
            <a:cxnLst/>
            <a:rect r="r" b="b" t="t" l="l"/>
            <a:pathLst>
              <a:path h="3483516" w="3483516">
                <a:moveTo>
                  <a:pt x="0" y="0"/>
                </a:moveTo>
                <a:lnTo>
                  <a:pt x="3483516" y="0"/>
                </a:lnTo>
                <a:lnTo>
                  <a:pt x="3483516" y="3483516"/>
                </a:lnTo>
                <a:lnTo>
                  <a:pt x="0" y="34835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3002599" y="-2098548"/>
            <a:ext cx="3483516" cy="3483516"/>
          </a:xfrm>
          <a:custGeom>
            <a:avLst/>
            <a:gdLst/>
            <a:ahLst/>
            <a:cxnLst/>
            <a:rect r="r" b="b" t="t" l="l"/>
            <a:pathLst>
              <a:path h="3483516" w="3483516">
                <a:moveTo>
                  <a:pt x="0" y="0"/>
                </a:moveTo>
                <a:lnTo>
                  <a:pt x="3483516" y="0"/>
                </a:lnTo>
                <a:lnTo>
                  <a:pt x="3483516" y="3483516"/>
                </a:lnTo>
                <a:lnTo>
                  <a:pt x="0" y="34835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CFCFC"/>
        </a:solidFill>
      </p:bgPr>
    </p:bg>
    <p:spTree>
      <p:nvGrpSpPr>
        <p:cNvPr id="1" name=""/>
        <p:cNvGrpSpPr/>
        <p:nvPr/>
      </p:nvGrpSpPr>
      <p:grpSpPr>
        <a:xfrm>
          <a:off x="0" y="0"/>
          <a:ext cx="0" cy="0"/>
          <a:chOff x="0" y="0"/>
          <a:chExt cx="0" cy="0"/>
        </a:xfrm>
      </p:grpSpPr>
      <p:sp>
        <p:nvSpPr>
          <p:cNvPr name="Freeform 2" id="2"/>
          <p:cNvSpPr/>
          <p:nvPr/>
        </p:nvSpPr>
        <p:spPr>
          <a:xfrm flipH="false" flipV="true" rot="0">
            <a:off x="15518065" y="0"/>
            <a:ext cx="2769935" cy="2769935"/>
          </a:xfrm>
          <a:custGeom>
            <a:avLst/>
            <a:gdLst/>
            <a:ahLst/>
            <a:cxnLst/>
            <a:rect r="r" b="b" t="t" l="l"/>
            <a:pathLst>
              <a:path h="2769935" w="2769935">
                <a:moveTo>
                  <a:pt x="0" y="2769935"/>
                </a:moveTo>
                <a:lnTo>
                  <a:pt x="2769935" y="2769935"/>
                </a:lnTo>
                <a:lnTo>
                  <a:pt x="2769935" y="0"/>
                </a:lnTo>
                <a:lnTo>
                  <a:pt x="0" y="0"/>
                </a:lnTo>
                <a:lnTo>
                  <a:pt x="0" y="276993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576807" y="9589688"/>
            <a:ext cx="402724" cy="402724"/>
          </a:xfrm>
          <a:custGeom>
            <a:avLst/>
            <a:gdLst/>
            <a:ahLst/>
            <a:cxnLst/>
            <a:rect r="r" b="b" t="t" l="l"/>
            <a:pathLst>
              <a:path h="402724" w="402724">
                <a:moveTo>
                  <a:pt x="0" y="0"/>
                </a:moveTo>
                <a:lnTo>
                  <a:pt x="402725" y="0"/>
                </a:lnTo>
                <a:lnTo>
                  <a:pt x="402725" y="402724"/>
                </a:lnTo>
                <a:lnTo>
                  <a:pt x="0" y="4027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071856" y="9589688"/>
            <a:ext cx="402724" cy="402724"/>
          </a:xfrm>
          <a:custGeom>
            <a:avLst/>
            <a:gdLst/>
            <a:ahLst/>
            <a:cxnLst/>
            <a:rect r="r" b="b" t="t" l="l"/>
            <a:pathLst>
              <a:path h="402724" w="402724">
                <a:moveTo>
                  <a:pt x="0" y="0"/>
                </a:moveTo>
                <a:lnTo>
                  <a:pt x="402724" y="0"/>
                </a:lnTo>
                <a:lnTo>
                  <a:pt x="402724" y="402724"/>
                </a:lnTo>
                <a:lnTo>
                  <a:pt x="0" y="4027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567938" y="9589688"/>
            <a:ext cx="402724" cy="402724"/>
          </a:xfrm>
          <a:custGeom>
            <a:avLst/>
            <a:gdLst/>
            <a:ahLst/>
            <a:cxnLst/>
            <a:rect r="r" b="b" t="t" l="l"/>
            <a:pathLst>
              <a:path h="402724" w="402724">
                <a:moveTo>
                  <a:pt x="0" y="0"/>
                </a:moveTo>
                <a:lnTo>
                  <a:pt x="402724" y="0"/>
                </a:lnTo>
                <a:lnTo>
                  <a:pt x="402724" y="402724"/>
                </a:lnTo>
                <a:lnTo>
                  <a:pt x="0" y="4027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308468" y="328036"/>
            <a:ext cx="3061970" cy="373004"/>
          </a:xfrm>
          <a:custGeom>
            <a:avLst/>
            <a:gdLst/>
            <a:ahLst/>
            <a:cxnLst/>
            <a:rect r="r" b="b" t="t" l="l"/>
            <a:pathLst>
              <a:path h="373004" w="3061970">
                <a:moveTo>
                  <a:pt x="0" y="0"/>
                </a:moveTo>
                <a:lnTo>
                  <a:pt x="3061971" y="0"/>
                </a:lnTo>
                <a:lnTo>
                  <a:pt x="3061971" y="373004"/>
                </a:lnTo>
                <a:lnTo>
                  <a:pt x="0" y="3730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7" id="7"/>
          <p:cNvGrpSpPr/>
          <p:nvPr/>
        </p:nvGrpSpPr>
        <p:grpSpPr>
          <a:xfrm rot="0">
            <a:off x="4537101" y="1771808"/>
            <a:ext cx="9192276" cy="6131932"/>
            <a:chOff x="0" y="0"/>
            <a:chExt cx="10616336" cy="7081886"/>
          </a:xfrm>
        </p:grpSpPr>
        <p:sp>
          <p:nvSpPr>
            <p:cNvPr name="Freeform 8" id="8"/>
            <p:cNvSpPr/>
            <p:nvPr/>
          </p:nvSpPr>
          <p:spPr>
            <a:xfrm flipH="false" flipV="false" rot="0">
              <a:off x="0" y="0"/>
              <a:ext cx="10616336" cy="7081886"/>
            </a:xfrm>
            <a:custGeom>
              <a:avLst/>
              <a:gdLst/>
              <a:ahLst/>
              <a:cxnLst/>
              <a:rect r="r" b="b" t="t" l="l"/>
              <a:pathLst>
                <a:path h="7081886" w="10616336">
                  <a:moveTo>
                    <a:pt x="9554703" y="7081886"/>
                  </a:moveTo>
                  <a:lnTo>
                    <a:pt x="1061634" y="7081886"/>
                  </a:lnTo>
                  <a:cubicBezTo>
                    <a:pt x="475612" y="7081886"/>
                    <a:pt x="0" y="6764617"/>
                    <a:pt x="0" y="6373697"/>
                  </a:cubicBezTo>
                  <a:lnTo>
                    <a:pt x="0" y="708189"/>
                  </a:lnTo>
                  <a:cubicBezTo>
                    <a:pt x="0" y="317268"/>
                    <a:pt x="475612" y="0"/>
                    <a:pt x="1061634" y="0"/>
                  </a:cubicBezTo>
                  <a:lnTo>
                    <a:pt x="9554703" y="0"/>
                  </a:lnTo>
                  <a:cubicBezTo>
                    <a:pt x="10140724" y="0"/>
                    <a:pt x="10616336" y="317268"/>
                    <a:pt x="10616336" y="708189"/>
                  </a:cubicBezTo>
                  <a:lnTo>
                    <a:pt x="10616336" y="6373697"/>
                  </a:lnTo>
                  <a:cubicBezTo>
                    <a:pt x="10616336" y="6764617"/>
                    <a:pt x="10140724" y="7081886"/>
                    <a:pt x="9554703" y="7081886"/>
                  </a:cubicBezTo>
                  <a:close/>
                </a:path>
              </a:pathLst>
            </a:custGeom>
            <a:blipFill>
              <a:blip r:embed="rId10"/>
              <a:stretch>
                <a:fillRect l="-2726" t="0" r="-2726" b="0"/>
              </a:stretch>
            </a:blipFill>
          </p:spPr>
        </p:sp>
      </p:grpSp>
      <p:grpSp>
        <p:nvGrpSpPr>
          <p:cNvPr name="Group 9" id="9"/>
          <p:cNvGrpSpPr/>
          <p:nvPr/>
        </p:nvGrpSpPr>
        <p:grpSpPr>
          <a:xfrm rot="0">
            <a:off x="3851141" y="289575"/>
            <a:ext cx="11186220" cy="1153848"/>
            <a:chOff x="0" y="0"/>
            <a:chExt cx="2946165" cy="303894"/>
          </a:xfrm>
        </p:grpSpPr>
        <p:sp>
          <p:nvSpPr>
            <p:cNvPr name="Freeform 10" id="10"/>
            <p:cNvSpPr/>
            <p:nvPr/>
          </p:nvSpPr>
          <p:spPr>
            <a:xfrm flipH="false" flipV="false" rot="0">
              <a:off x="0" y="0"/>
              <a:ext cx="2946165" cy="303894"/>
            </a:xfrm>
            <a:custGeom>
              <a:avLst/>
              <a:gdLst/>
              <a:ahLst/>
              <a:cxnLst/>
              <a:rect r="r" b="b" t="t" l="l"/>
              <a:pathLst>
                <a:path h="303894" w="2946165">
                  <a:moveTo>
                    <a:pt x="24223" y="0"/>
                  </a:moveTo>
                  <a:lnTo>
                    <a:pt x="2921942" y="0"/>
                  </a:lnTo>
                  <a:cubicBezTo>
                    <a:pt x="2928366" y="0"/>
                    <a:pt x="2934527" y="2552"/>
                    <a:pt x="2939070" y="7095"/>
                  </a:cubicBezTo>
                  <a:cubicBezTo>
                    <a:pt x="2943613" y="11638"/>
                    <a:pt x="2946165" y="17799"/>
                    <a:pt x="2946165" y="24223"/>
                  </a:cubicBezTo>
                  <a:lnTo>
                    <a:pt x="2946165" y="279671"/>
                  </a:lnTo>
                  <a:cubicBezTo>
                    <a:pt x="2946165" y="293049"/>
                    <a:pt x="2935320" y="303894"/>
                    <a:pt x="2921942" y="303894"/>
                  </a:cubicBezTo>
                  <a:lnTo>
                    <a:pt x="24223" y="303894"/>
                  </a:lnTo>
                  <a:cubicBezTo>
                    <a:pt x="10845" y="303894"/>
                    <a:pt x="0" y="293049"/>
                    <a:pt x="0" y="279671"/>
                  </a:cubicBezTo>
                  <a:lnTo>
                    <a:pt x="0" y="24223"/>
                  </a:lnTo>
                  <a:cubicBezTo>
                    <a:pt x="0" y="10845"/>
                    <a:pt x="10845" y="0"/>
                    <a:pt x="24223" y="0"/>
                  </a:cubicBezTo>
                  <a:close/>
                </a:path>
              </a:pathLst>
            </a:custGeom>
            <a:solidFill>
              <a:srgbClr val="FFC619"/>
            </a:solidFill>
          </p:spPr>
        </p:sp>
        <p:sp>
          <p:nvSpPr>
            <p:cNvPr name="TextBox 11" id="11"/>
            <p:cNvSpPr txBox="true"/>
            <p:nvPr/>
          </p:nvSpPr>
          <p:spPr>
            <a:xfrm>
              <a:off x="0" y="-57150"/>
              <a:ext cx="2946165" cy="361044"/>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3679320" y="476438"/>
            <a:ext cx="11529864" cy="657225"/>
          </a:xfrm>
          <a:prstGeom prst="rect">
            <a:avLst/>
          </a:prstGeom>
        </p:spPr>
        <p:txBody>
          <a:bodyPr anchor="t" rtlCol="false" tIns="0" lIns="0" bIns="0" rIns="0">
            <a:spAutoFit/>
          </a:bodyPr>
          <a:lstStyle/>
          <a:p>
            <a:pPr algn="ctr">
              <a:lnSpc>
                <a:spcPts val="4919"/>
              </a:lnSpc>
              <a:spcBef>
                <a:spcPct val="0"/>
              </a:spcBef>
            </a:pPr>
            <a:r>
              <a:rPr lang="en-US" sz="4099">
                <a:solidFill>
                  <a:srgbClr val="FFFFFF"/>
                </a:solidFill>
                <a:latin typeface="Poppins Bold"/>
              </a:rPr>
              <a:t>Data Preparation </a:t>
            </a:r>
          </a:p>
        </p:txBody>
      </p:sp>
      <p:sp>
        <p:nvSpPr>
          <p:cNvPr name="TextBox 13" id="13"/>
          <p:cNvSpPr txBox="true"/>
          <p:nvPr/>
        </p:nvSpPr>
        <p:spPr>
          <a:xfrm rot="0">
            <a:off x="2731014" y="8160915"/>
            <a:ext cx="13836924" cy="1778000"/>
          </a:xfrm>
          <a:prstGeom prst="rect">
            <a:avLst/>
          </a:prstGeom>
        </p:spPr>
        <p:txBody>
          <a:bodyPr anchor="t" rtlCol="false" tIns="0" lIns="0" bIns="0" rIns="0">
            <a:spAutoFit/>
          </a:bodyPr>
          <a:lstStyle/>
          <a:p>
            <a:pPr algn="just">
              <a:lnSpc>
                <a:spcPts val="2800"/>
              </a:lnSpc>
            </a:pPr>
            <a:r>
              <a:rPr lang="en-US" sz="2000">
                <a:solidFill>
                  <a:srgbClr val="D6801C"/>
                </a:solidFill>
                <a:latin typeface="Canva Sans 1 Bold"/>
              </a:rPr>
              <a:t>The polarization of customer satisfaction - Most ratings are at the extreme (1 or 5).</a:t>
            </a:r>
          </a:p>
          <a:p>
            <a:pPr algn="just">
              <a:lnSpc>
                <a:spcPts val="2800"/>
              </a:lnSpc>
            </a:pPr>
            <a:r>
              <a:rPr lang="en-US" sz="2000">
                <a:solidFill>
                  <a:srgbClr val="1C1C1C"/>
                </a:solidFill>
                <a:latin typeface="Canva Sans 1 Bold"/>
              </a:rPr>
              <a:t>We use customer ratings from our dataset to assess sentiment analysis accuracy by converting numeric ratings into "Positive", "Negative", or "Neutral" sentiments, based on the rating value, and adding these as a new column "rating_to_sent" to our dataset.</a:t>
            </a:r>
          </a:p>
          <a:p>
            <a:pPr algn="just">
              <a:lnSpc>
                <a:spcPts val="2800"/>
              </a:lnSpc>
            </a:pPr>
            <a:r>
              <a:rPr lang="en-US" sz="2000">
                <a:solidFill>
                  <a:srgbClr val="1C1C1C"/>
                </a:solidFill>
                <a:latin typeface="Canva Sans 1 Bold"/>
              </a:rPr>
              <a:t>"Positive" for ratings above 3, "Negative" for ratings below 3, and "Neutral" for ratings exactly equal to 3.</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CFCFC"/>
        </a:solidFill>
      </p:bgPr>
    </p:bg>
    <p:spTree>
      <p:nvGrpSpPr>
        <p:cNvPr id="1" name=""/>
        <p:cNvGrpSpPr/>
        <p:nvPr/>
      </p:nvGrpSpPr>
      <p:grpSpPr>
        <a:xfrm>
          <a:off x="0" y="0"/>
          <a:ext cx="0" cy="0"/>
          <a:chOff x="0" y="0"/>
          <a:chExt cx="0" cy="0"/>
        </a:xfrm>
      </p:grpSpPr>
      <p:sp>
        <p:nvSpPr>
          <p:cNvPr name="Freeform 2" id="2"/>
          <p:cNvSpPr/>
          <p:nvPr/>
        </p:nvSpPr>
        <p:spPr>
          <a:xfrm flipH="false" flipV="true" rot="0">
            <a:off x="15518065" y="0"/>
            <a:ext cx="2769935" cy="2769935"/>
          </a:xfrm>
          <a:custGeom>
            <a:avLst/>
            <a:gdLst/>
            <a:ahLst/>
            <a:cxnLst/>
            <a:rect r="r" b="b" t="t" l="l"/>
            <a:pathLst>
              <a:path h="2769935" w="2769935">
                <a:moveTo>
                  <a:pt x="0" y="2769935"/>
                </a:moveTo>
                <a:lnTo>
                  <a:pt x="2769935" y="2769935"/>
                </a:lnTo>
                <a:lnTo>
                  <a:pt x="2769935" y="0"/>
                </a:lnTo>
                <a:lnTo>
                  <a:pt x="0" y="0"/>
                </a:lnTo>
                <a:lnTo>
                  <a:pt x="0" y="276993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576807" y="9589688"/>
            <a:ext cx="402724" cy="402724"/>
          </a:xfrm>
          <a:custGeom>
            <a:avLst/>
            <a:gdLst/>
            <a:ahLst/>
            <a:cxnLst/>
            <a:rect r="r" b="b" t="t" l="l"/>
            <a:pathLst>
              <a:path h="402724" w="402724">
                <a:moveTo>
                  <a:pt x="0" y="0"/>
                </a:moveTo>
                <a:lnTo>
                  <a:pt x="402725" y="0"/>
                </a:lnTo>
                <a:lnTo>
                  <a:pt x="402725" y="402724"/>
                </a:lnTo>
                <a:lnTo>
                  <a:pt x="0" y="4027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071856" y="9589688"/>
            <a:ext cx="402724" cy="402724"/>
          </a:xfrm>
          <a:custGeom>
            <a:avLst/>
            <a:gdLst/>
            <a:ahLst/>
            <a:cxnLst/>
            <a:rect r="r" b="b" t="t" l="l"/>
            <a:pathLst>
              <a:path h="402724" w="402724">
                <a:moveTo>
                  <a:pt x="0" y="0"/>
                </a:moveTo>
                <a:lnTo>
                  <a:pt x="402724" y="0"/>
                </a:lnTo>
                <a:lnTo>
                  <a:pt x="402724" y="402724"/>
                </a:lnTo>
                <a:lnTo>
                  <a:pt x="0" y="4027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567938" y="9589688"/>
            <a:ext cx="402724" cy="402724"/>
          </a:xfrm>
          <a:custGeom>
            <a:avLst/>
            <a:gdLst/>
            <a:ahLst/>
            <a:cxnLst/>
            <a:rect r="r" b="b" t="t" l="l"/>
            <a:pathLst>
              <a:path h="402724" w="402724">
                <a:moveTo>
                  <a:pt x="0" y="0"/>
                </a:moveTo>
                <a:lnTo>
                  <a:pt x="402724" y="0"/>
                </a:lnTo>
                <a:lnTo>
                  <a:pt x="402724" y="402724"/>
                </a:lnTo>
                <a:lnTo>
                  <a:pt x="0" y="4027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308468" y="328036"/>
            <a:ext cx="3061970" cy="373004"/>
          </a:xfrm>
          <a:custGeom>
            <a:avLst/>
            <a:gdLst/>
            <a:ahLst/>
            <a:cxnLst/>
            <a:rect r="r" b="b" t="t" l="l"/>
            <a:pathLst>
              <a:path h="373004" w="3061970">
                <a:moveTo>
                  <a:pt x="0" y="0"/>
                </a:moveTo>
                <a:lnTo>
                  <a:pt x="3061971" y="0"/>
                </a:lnTo>
                <a:lnTo>
                  <a:pt x="3061971" y="373004"/>
                </a:lnTo>
                <a:lnTo>
                  <a:pt x="0" y="3730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9144514" y="1655510"/>
            <a:ext cx="8128704" cy="1000125"/>
          </a:xfrm>
          <a:prstGeom prst="rect">
            <a:avLst/>
          </a:prstGeom>
        </p:spPr>
        <p:txBody>
          <a:bodyPr anchor="t" rtlCol="false" tIns="0" lIns="0" bIns="0" rIns="0">
            <a:spAutoFit/>
          </a:bodyPr>
          <a:lstStyle/>
          <a:p>
            <a:pPr>
              <a:lnSpc>
                <a:spcPts val="7440"/>
              </a:lnSpc>
            </a:pPr>
            <a:r>
              <a:rPr lang="en-US" sz="6200">
                <a:solidFill>
                  <a:srgbClr val="1C1C1C"/>
                </a:solidFill>
                <a:latin typeface="Poppins Bold"/>
              </a:rPr>
              <a:t>Sentiment Analysis</a:t>
            </a:r>
          </a:p>
        </p:txBody>
      </p:sp>
      <p:grpSp>
        <p:nvGrpSpPr>
          <p:cNvPr name="Group 8" id="8"/>
          <p:cNvGrpSpPr/>
          <p:nvPr/>
        </p:nvGrpSpPr>
        <p:grpSpPr>
          <a:xfrm rot="0">
            <a:off x="1609892" y="1514043"/>
            <a:ext cx="3337316" cy="3449019"/>
            <a:chOff x="0" y="0"/>
            <a:chExt cx="786476" cy="812800"/>
          </a:xfrm>
        </p:grpSpPr>
        <p:sp>
          <p:nvSpPr>
            <p:cNvPr name="Freeform 9" id="9"/>
            <p:cNvSpPr/>
            <p:nvPr/>
          </p:nvSpPr>
          <p:spPr>
            <a:xfrm flipH="false" flipV="false" rot="0">
              <a:off x="0" y="0"/>
              <a:ext cx="786476" cy="812800"/>
            </a:xfrm>
            <a:custGeom>
              <a:avLst/>
              <a:gdLst/>
              <a:ahLst/>
              <a:cxnLst/>
              <a:rect r="r" b="b" t="t" l="l"/>
              <a:pathLst>
                <a:path h="812800" w="786476">
                  <a:moveTo>
                    <a:pt x="118310" y="0"/>
                  </a:moveTo>
                  <a:lnTo>
                    <a:pt x="668166" y="0"/>
                  </a:lnTo>
                  <a:cubicBezTo>
                    <a:pt x="733507" y="0"/>
                    <a:pt x="786476" y="52969"/>
                    <a:pt x="786476" y="118310"/>
                  </a:cubicBezTo>
                  <a:lnTo>
                    <a:pt x="786476" y="694490"/>
                  </a:lnTo>
                  <a:cubicBezTo>
                    <a:pt x="786476" y="759831"/>
                    <a:pt x="733507" y="812800"/>
                    <a:pt x="668166" y="812800"/>
                  </a:cubicBezTo>
                  <a:lnTo>
                    <a:pt x="118310" y="812800"/>
                  </a:lnTo>
                  <a:cubicBezTo>
                    <a:pt x="52969" y="812800"/>
                    <a:pt x="0" y="759831"/>
                    <a:pt x="0" y="694490"/>
                  </a:cubicBezTo>
                  <a:lnTo>
                    <a:pt x="0" y="118310"/>
                  </a:lnTo>
                  <a:cubicBezTo>
                    <a:pt x="0" y="52969"/>
                    <a:pt x="52969" y="0"/>
                    <a:pt x="118310" y="0"/>
                  </a:cubicBezTo>
                  <a:close/>
                </a:path>
              </a:pathLst>
            </a:custGeom>
            <a:solidFill>
              <a:srgbClr val="FFC619"/>
            </a:solidFill>
          </p:spPr>
        </p:sp>
        <p:sp>
          <p:nvSpPr>
            <p:cNvPr name="TextBox 10" id="10"/>
            <p:cNvSpPr txBox="true"/>
            <p:nvPr/>
          </p:nvSpPr>
          <p:spPr>
            <a:xfrm>
              <a:off x="0" y="-28575"/>
              <a:ext cx="786476" cy="841375"/>
            </a:xfrm>
            <a:prstGeom prst="rect">
              <a:avLst/>
            </a:prstGeom>
          </p:spPr>
          <p:txBody>
            <a:bodyPr anchor="ctr" rtlCol="false" tIns="50800" lIns="50800" bIns="50800" rIns="50800"/>
            <a:lstStyle/>
            <a:p>
              <a:pPr algn="ctr">
                <a:lnSpc>
                  <a:spcPts val="2400"/>
                </a:lnSpc>
              </a:pPr>
            </a:p>
          </p:txBody>
        </p:sp>
      </p:grpSp>
      <p:grpSp>
        <p:nvGrpSpPr>
          <p:cNvPr name="Group 11" id="11"/>
          <p:cNvGrpSpPr/>
          <p:nvPr/>
        </p:nvGrpSpPr>
        <p:grpSpPr>
          <a:xfrm rot="0">
            <a:off x="5292044" y="1514043"/>
            <a:ext cx="3337316" cy="3449019"/>
            <a:chOff x="0" y="0"/>
            <a:chExt cx="6362700" cy="6575666"/>
          </a:xfrm>
        </p:grpSpPr>
        <p:sp>
          <p:nvSpPr>
            <p:cNvPr name="Freeform 12" id="12"/>
            <p:cNvSpPr/>
            <p:nvPr/>
          </p:nvSpPr>
          <p:spPr>
            <a:xfrm flipH="false" flipV="false" rot="0">
              <a:off x="6350" y="6350"/>
              <a:ext cx="6350013" cy="6562979"/>
            </a:xfrm>
            <a:custGeom>
              <a:avLst/>
              <a:gdLst/>
              <a:ahLst/>
              <a:cxnLst/>
              <a:rect r="r" b="b" t="t" l="l"/>
              <a:pathLst>
                <a:path h="6562979" w="6350013">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10"/>
              <a:stretch>
                <a:fillRect l="-31589" t="0" r="-23441" b="0"/>
              </a:stretch>
            </a:blipFill>
          </p:spPr>
        </p:sp>
      </p:grpSp>
      <p:grpSp>
        <p:nvGrpSpPr>
          <p:cNvPr name="Group 13" id="13"/>
          <p:cNvGrpSpPr/>
          <p:nvPr/>
        </p:nvGrpSpPr>
        <p:grpSpPr>
          <a:xfrm rot="0">
            <a:off x="1609892" y="5323938"/>
            <a:ext cx="7019468" cy="3449019"/>
            <a:chOff x="0" y="0"/>
            <a:chExt cx="1654216" cy="812800"/>
          </a:xfrm>
        </p:grpSpPr>
        <p:sp>
          <p:nvSpPr>
            <p:cNvPr name="Freeform 14" id="14"/>
            <p:cNvSpPr/>
            <p:nvPr/>
          </p:nvSpPr>
          <p:spPr>
            <a:xfrm flipH="false" flipV="false" rot="0">
              <a:off x="0" y="0"/>
              <a:ext cx="1654216" cy="812800"/>
            </a:xfrm>
            <a:custGeom>
              <a:avLst/>
              <a:gdLst/>
              <a:ahLst/>
              <a:cxnLst/>
              <a:rect r="r" b="b" t="t" l="l"/>
              <a:pathLst>
                <a:path h="812800" w="1654216">
                  <a:moveTo>
                    <a:pt x="56249" y="0"/>
                  </a:moveTo>
                  <a:lnTo>
                    <a:pt x="1597967" y="0"/>
                  </a:lnTo>
                  <a:cubicBezTo>
                    <a:pt x="1629033" y="0"/>
                    <a:pt x="1654216" y="25184"/>
                    <a:pt x="1654216" y="56249"/>
                  </a:cubicBezTo>
                  <a:lnTo>
                    <a:pt x="1654216" y="756551"/>
                  </a:lnTo>
                  <a:cubicBezTo>
                    <a:pt x="1654216" y="771469"/>
                    <a:pt x="1648290" y="785776"/>
                    <a:pt x="1637741" y="796325"/>
                  </a:cubicBezTo>
                  <a:cubicBezTo>
                    <a:pt x="1627192" y="806874"/>
                    <a:pt x="1612885" y="812800"/>
                    <a:pt x="1597967" y="812800"/>
                  </a:cubicBezTo>
                  <a:lnTo>
                    <a:pt x="56249" y="812800"/>
                  </a:lnTo>
                  <a:cubicBezTo>
                    <a:pt x="41331" y="812800"/>
                    <a:pt x="27024" y="806874"/>
                    <a:pt x="16475" y="796325"/>
                  </a:cubicBezTo>
                  <a:cubicBezTo>
                    <a:pt x="5926" y="785776"/>
                    <a:pt x="0" y="771469"/>
                    <a:pt x="0" y="756551"/>
                  </a:cubicBezTo>
                  <a:lnTo>
                    <a:pt x="0" y="56249"/>
                  </a:lnTo>
                  <a:cubicBezTo>
                    <a:pt x="0" y="41331"/>
                    <a:pt x="5926" y="27024"/>
                    <a:pt x="16475" y="16475"/>
                  </a:cubicBezTo>
                  <a:cubicBezTo>
                    <a:pt x="27024" y="5926"/>
                    <a:pt x="41331" y="0"/>
                    <a:pt x="56249" y="0"/>
                  </a:cubicBezTo>
                  <a:close/>
                </a:path>
              </a:pathLst>
            </a:custGeom>
            <a:solidFill>
              <a:srgbClr val="FFC619"/>
            </a:solidFill>
          </p:spPr>
        </p:sp>
        <p:sp>
          <p:nvSpPr>
            <p:cNvPr name="TextBox 15" id="15"/>
            <p:cNvSpPr txBox="true"/>
            <p:nvPr/>
          </p:nvSpPr>
          <p:spPr>
            <a:xfrm>
              <a:off x="0" y="-19050"/>
              <a:ext cx="1654216" cy="831850"/>
            </a:xfrm>
            <a:prstGeom prst="rect">
              <a:avLst/>
            </a:prstGeom>
          </p:spPr>
          <p:txBody>
            <a:bodyPr anchor="ctr" rtlCol="false" tIns="56774" lIns="56774" bIns="56774" rIns="56774"/>
            <a:lstStyle/>
            <a:p>
              <a:pPr algn="ctr">
                <a:lnSpc>
                  <a:spcPts val="2682"/>
                </a:lnSpc>
              </a:pPr>
            </a:p>
          </p:txBody>
        </p:sp>
      </p:grpSp>
      <p:grpSp>
        <p:nvGrpSpPr>
          <p:cNvPr name="Group 16" id="16"/>
          <p:cNvGrpSpPr/>
          <p:nvPr/>
        </p:nvGrpSpPr>
        <p:grpSpPr>
          <a:xfrm rot="0">
            <a:off x="14832973" y="5357275"/>
            <a:ext cx="2295725" cy="3449019"/>
            <a:chOff x="0" y="0"/>
            <a:chExt cx="604635" cy="908384"/>
          </a:xfrm>
        </p:grpSpPr>
        <p:sp>
          <p:nvSpPr>
            <p:cNvPr name="Freeform 17" id="17"/>
            <p:cNvSpPr/>
            <p:nvPr/>
          </p:nvSpPr>
          <p:spPr>
            <a:xfrm flipH="false" flipV="false" rot="0">
              <a:off x="0" y="0"/>
              <a:ext cx="604635" cy="908384"/>
            </a:xfrm>
            <a:custGeom>
              <a:avLst/>
              <a:gdLst/>
              <a:ahLst/>
              <a:cxnLst/>
              <a:rect r="r" b="b" t="t" l="l"/>
              <a:pathLst>
                <a:path h="908384" w="604635">
                  <a:moveTo>
                    <a:pt x="171988" y="0"/>
                  </a:moveTo>
                  <a:lnTo>
                    <a:pt x="432647" y="0"/>
                  </a:lnTo>
                  <a:cubicBezTo>
                    <a:pt x="527633" y="0"/>
                    <a:pt x="604635" y="77002"/>
                    <a:pt x="604635" y="171988"/>
                  </a:cubicBezTo>
                  <a:lnTo>
                    <a:pt x="604635" y="736395"/>
                  </a:lnTo>
                  <a:cubicBezTo>
                    <a:pt x="604635" y="782009"/>
                    <a:pt x="586515" y="825755"/>
                    <a:pt x="554261" y="858009"/>
                  </a:cubicBezTo>
                  <a:cubicBezTo>
                    <a:pt x="522007" y="890264"/>
                    <a:pt x="478261" y="908384"/>
                    <a:pt x="432647" y="908384"/>
                  </a:cubicBezTo>
                  <a:lnTo>
                    <a:pt x="171988" y="908384"/>
                  </a:lnTo>
                  <a:cubicBezTo>
                    <a:pt x="126374" y="908384"/>
                    <a:pt x="82628" y="890264"/>
                    <a:pt x="50374" y="858009"/>
                  </a:cubicBezTo>
                  <a:cubicBezTo>
                    <a:pt x="18120" y="825755"/>
                    <a:pt x="0" y="782009"/>
                    <a:pt x="0" y="736395"/>
                  </a:cubicBezTo>
                  <a:lnTo>
                    <a:pt x="0" y="171988"/>
                  </a:lnTo>
                  <a:cubicBezTo>
                    <a:pt x="0" y="126374"/>
                    <a:pt x="18120" y="82628"/>
                    <a:pt x="50374" y="50374"/>
                  </a:cubicBezTo>
                  <a:cubicBezTo>
                    <a:pt x="82628" y="18120"/>
                    <a:pt x="126374" y="0"/>
                    <a:pt x="171988" y="0"/>
                  </a:cubicBezTo>
                  <a:close/>
                </a:path>
              </a:pathLst>
            </a:custGeom>
            <a:solidFill>
              <a:srgbClr val="FFC619"/>
            </a:solidFill>
          </p:spPr>
        </p:sp>
        <p:sp>
          <p:nvSpPr>
            <p:cNvPr name="TextBox 18" id="18"/>
            <p:cNvSpPr txBox="true"/>
            <p:nvPr/>
          </p:nvSpPr>
          <p:spPr>
            <a:xfrm>
              <a:off x="0" y="-57150"/>
              <a:ext cx="604635" cy="965534"/>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8972259" y="5527200"/>
            <a:ext cx="2295725" cy="1803401"/>
          </a:xfrm>
          <a:prstGeom prst="rect">
            <a:avLst/>
          </a:prstGeom>
        </p:spPr>
        <p:txBody>
          <a:bodyPr anchor="t" rtlCol="false" tIns="0" lIns="0" bIns="0" rIns="0">
            <a:spAutoFit/>
          </a:bodyPr>
          <a:lstStyle/>
          <a:p>
            <a:pPr algn="ctr">
              <a:lnSpc>
                <a:spcPts val="13999"/>
              </a:lnSpc>
            </a:pPr>
            <a:r>
              <a:rPr lang="en-US" sz="9999">
                <a:solidFill>
                  <a:srgbClr val="FCFCFC"/>
                </a:solidFill>
                <a:latin typeface="Poppins Ultra-Bold"/>
              </a:rPr>
              <a:t>06</a:t>
            </a:r>
          </a:p>
        </p:txBody>
      </p:sp>
      <p:grpSp>
        <p:nvGrpSpPr>
          <p:cNvPr name="Group 20" id="20"/>
          <p:cNvGrpSpPr/>
          <p:nvPr/>
        </p:nvGrpSpPr>
        <p:grpSpPr>
          <a:xfrm rot="0">
            <a:off x="9144514" y="5357275"/>
            <a:ext cx="4957054" cy="3449019"/>
            <a:chOff x="0" y="0"/>
            <a:chExt cx="1168185" cy="812800"/>
          </a:xfrm>
        </p:grpSpPr>
        <p:sp>
          <p:nvSpPr>
            <p:cNvPr name="Freeform 21" id="21"/>
            <p:cNvSpPr/>
            <p:nvPr/>
          </p:nvSpPr>
          <p:spPr>
            <a:xfrm flipH="false" flipV="false" rot="0">
              <a:off x="0" y="0"/>
              <a:ext cx="1168185" cy="812800"/>
            </a:xfrm>
            <a:custGeom>
              <a:avLst/>
              <a:gdLst/>
              <a:ahLst/>
              <a:cxnLst/>
              <a:rect r="r" b="b" t="t" l="l"/>
              <a:pathLst>
                <a:path h="812800" w="1168185">
                  <a:moveTo>
                    <a:pt x="79652" y="0"/>
                  </a:moveTo>
                  <a:lnTo>
                    <a:pt x="1088534" y="0"/>
                  </a:lnTo>
                  <a:cubicBezTo>
                    <a:pt x="1109659" y="0"/>
                    <a:pt x="1129918" y="8392"/>
                    <a:pt x="1144856" y="23329"/>
                  </a:cubicBezTo>
                  <a:cubicBezTo>
                    <a:pt x="1159793" y="38267"/>
                    <a:pt x="1168185" y="58527"/>
                    <a:pt x="1168185" y="79652"/>
                  </a:cubicBezTo>
                  <a:lnTo>
                    <a:pt x="1168185" y="733148"/>
                  </a:lnTo>
                  <a:cubicBezTo>
                    <a:pt x="1168185" y="754273"/>
                    <a:pt x="1159793" y="774533"/>
                    <a:pt x="1144856" y="789471"/>
                  </a:cubicBezTo>
                  <a:cubicBezTo>
                    <a:pt x="1129918" y="804408"/>
                    <a:pt x="1109659" y="812800"/>
                    <a:pt x="1088534" y="812800"/>
                  </a:cubicBezTo>
                  <a:lnTo>
                    <a:pt x="79652" y="812800"/>
                  </a:lnTo>
                  <a:cubicBezTo>
                    <a:pt x="58527" y="812800"/>
                    <a:pt x="38267" y="804408"/>
                    <a:pt x="23329" y="789471"/>
                  </a:cubicBezTo>
                  <a:cubicBezTo>
                    <a:pt x="8392" y="774533"/>
                    <a:pt x="0" y="754273"/>
                    <a:pt x="0" y="733148"/>
                  </a:cubicBezTo>
                  <a:lnTo>
                    <a:pt x="0" y="79652"/>
                  </a:lnTo>
                  <a:cubicBezTo>
                    <a:pt x="0" y="58527"/>
                    <a:pt x="8392" y="38267"/>
                    <a:pt x="23329" y="23329"/>
                  </a:cubicBezTo>
                  <a:cubicBezTo>
                    <a:pt x="38267" y="8392"/>
                    <a:pt x="58527" y="0"/>
                    <a:pt x="79652" y="0"/>
                  </a:cubicBezTo>
                  <a:close/>
                </a:path>
              </a:pathLst>
            </a:custGeom>
            <a:solidFill>
              <a:srgbClr val="FFC619"/>
            </a:solidFill>
          </p:spPr>
        </p:sp>
        <p:sp>
          <p:nvSpPr>
            <p:cNvPr name="TextBox 22" id="22"/>
            <p:cNvSpPr txBox="true"/>
            <p:nvPr/>
          </p:nvSpPr>
          <p:spPr>
            <a:xfrm>
              <a:off x="0" y="-19050"/>
              <a:ext cx="1168185" cy="831850"/>
            </a:xfrm>
            <a:prstGeom prst="rect">
              <a:avLst/>
            </a:prstGeom>
          </p:spPr>
          <p:txBody>
            <a:bodyPr anchor="ctr" rtlCol="false" tIns="56774" lIns="56774" bIns="56774" rIns="56774"/>
            <a:lstStyle/>
            <a:p>
              <a:pPr algn="ctr">
                <a:lnSpc>
                  <a:spcPts val="2682"/>
                </a:lnSpc>
              </a:pPr>
            </a:p>
          </p:txBody>
        </p:sp>
      </p:grpSp>
      <p:sp>
        <p:nvSpPr>
          <p:cNvPr name="TextBox 23" id="23"/>
          <p:cNvSpPr txBox="true"/>
          <p:nvPr/>
        </p:nvSpPr>
        <p:spPr>
          <a:xfrm rot="0">
            <a:off x="8830721" y="2895384"/>
            <a:ext cx="8947448" cy="1572645"/>
          </a:xfrm>
          <a:prstGeom prst="rect">
            <a:avLst/>
          </a:prstGeom>
        </p:spPr>
        <p:txBody>
          <a:bodyPr anchor="t" rtlCol="false" tIns="0" lIns="0" bIns="0" rIns="0">
            <a:spAutoFit/>
          </a:bodyPr>
          <a:lstStyle/>
          <a:p>
            <a:pPr algn="just">
              <a:lnSpc>
                <a:spcPts val="3093"/>
              </a:lnSpc>
            </a:pPr>
            <a:r>
              <a:rPr lang="en-US" sz="2209">
                <a:solidFill>
                  <a:srgbClr val="1C1C1C"/>
                </a:solidFill>
                <a:latin typeface="Canva Sans 1 Bold"/>
              </a:rPr>
              <a:t>Though spacy vader provides highest accuracy when doing sentiment analysis, NLTK works best while performing other following tasks, so we used NLTK in the end. </a:t>
            </a:r>
          </a:p>
          <a:p>
            <a:pPr algn="just">
              <a:lnSpc>
                <a:spcPts val="3093"/>
              </a:lnSpc>
            </a:pPr>
          </a:p>
        </p:txBody>
      </p:sp>
      <p:sp>
        <p:nvSpPr>
          <p:cNvPr name="TextBox 24" id="24"/>
          <p:cNvSpPr txBox="true"/>
          <p:nvPr/>
        </p:nvSpPr>
        <p:spPr>
          <a:xfrm rot="0">
            <a:off x="1609892" y="1847634"/>
            <a:ext cx="3337316" cy="1114425"/>
          </a:xfrm>
          <a:prstGeom prst="rect">
            <a:avLst/>
          </a:prstGeom>
        </p:spPr>
        <p:txBody>
          <a:bodyPr anchor="t" rtlCol="false" tIns="0" lIns="0" bIns="0" rIns="0">
            <a:spAutoFit/>
          </a:bodyPr>
          <a:lstStyle/>
          <a:p>
            <a:pPr algn="ctr">
              <a:lnSpc>
                <a:spcPts val="8399"/>
              </a:lnSpc>
            </a:pPr>
            <a:r>
              <a:rPr lang="en-US" sz="6999">
                <a:solidFill>
                  <a:srgbClr val="FCFCFC"/>
                </a:solidFill>
                <a:latin typeface="Poppins Ultra-Bold"/>
              </a:rPr>
              <a:t>1</a:t>
            </a:r>
          </a:p>
        </p:txBody>
      </p:sp>
      <p:sp>
        <p:nvSpPr>
          <p:cNvPr name="TextBox 25" id="25"/>
          <p:cNvSpPr txBox="true"/>
          <p:nvPr/>
        </p:nvSpPr>
        <p:spPr>
          <a:xfrm rot="0">
            <a:off x="1609892" y="3053057"/>
            <a:ext cx="3337316" cy="1619250"/>
          </a:xfrm>
          <a:prstGeom prst="rect">
            <a:avLst/>
          </a:prstGeom>
        </p:spPr>
        <p:txBody>
          <a:bodyPr anchor="t" rtlCol="false" tIns="0" lIns="0" bIns="0" rIns="0">
            <a:spAutoFit/>
          </a:bodyPr>
          <a:lstStyle/>
          <a:p>
            <a:pPr algn="ctr">
              <a:lnSpc>
                <a:spcPts val="4200"/>
              </a:lnSpc>
            </a:pPr>
            <a:r>
              <a:rPr lang="en-US" sz="3000">
                <a:solidFill>
                  <a:srgbClr val="FCFCFC"/>
                </a:solidFill>
                <a:latin typeface="Canva Sans 1 Bold"/>
              </a:rPr>
              <a:t>Categorizing Reviews by Rating</a:t>
            </a:r>
          </a:p>
        </p:txBody>
      </p:sp>
      <p:sp>
        <p:nvSpPr>
          <p:cNvPr name="TextBox 26" id="26"/>
          <p:cNvSpPr txBox="true"/>
          <p:nvPr/>
        </p:nvSpPr>
        <p:spPr>
          <a:xfrm rot="0">
            <a:off x="1298990" y="5457351"/>
            <a:ext cx="1668658" cy="1114425"/>
          </a:xfrm>
          <a:prstGeom prst="rect">
            <a:avLst/>
          </a:prstGeom>
        </p:spPr>
        <p:txBody>
          <a:bodyPr anchor="t" rtlCol="false" tIns="0" lIns="0" bIns="0" rIns="0">
            <a:spAutoFit/>
          </a:bodyPr>
          <a:lstStyle/>
          <a:p>
            <a:pPr algn="ctr">
              <a:lnSpc>
                <a:spcPts val="8399"/>
              </a:lnSpc>
            </a:pPr>
            <a:r>
              <a:rPr lang="en-US" sz="6999">
                <a:solidFill>
                  <a:srgbClr val="FCFCFC"/>
                </a:solidFill>
                <a:latin typeface="Poppins Ultra-Bold"/>
              </a:rPr>
              <a:t>2</a:t>
            </a:r>
          </a:p>
        </p:txBody>
      </p:sp>
      <p:sp>
        <p:nvSpPr>
          <p:cNvPr name="TextBox 27" id="27"/>
          <p:cNvSpPr txBox="true"/>
          <p:nvPr/>
        </p:nvSpPr>
        <p:spPr>
          <a:xfrm rot="0">
            <a:off x="2701936" y="5617675"/>
            <a:ext cx="5747962" cy="2775820"/>
          </a:xfrm>
          <a:prstGeom prst="rect">
            <a:avLst/>
          </a:prstGeom>
        </p:spPr>
        <p:txBody>
          <a:bodyPr anchor="t" rtlCol="false" tIns="0" lIns="0" bIns="0" rIns="0">
            <a:spAutoFit/>
          </a:bodyPr>
          <a:lstStyle/>
          <a:p>
            <a:pPr>
              <a:lnSpc>
                <a:spcPts val="4368"/>
              </a:lnSpc>
            </a:pPr>
            <a:r>
              <a:rPr lang="en-US" sz="3120">
                <a:solidFill>
                  <a:srgbClr val="FCFCFC"/>
                </a:solidFill>
                <a:latin typeface="Canva Sans 1 Bold"/>
              </a:rPr>
              <a:t>Approach:</a:t>
            </a:r>
          </a:p>
          <a:p>
            <a:pPr>
              <a:lnSpc>
                <a:spcPts val="4368"/>
              </a:lnSpc>
            </a:pPr>
            <a:r>
              <a:rPr lang="en-US" sz="3120">
                <a:solidFill>
                  <a:srgbClr val="FCFCFC"/>
                </a:solidFill>
                <a:latin typeface="Canva Sans 1 Bold"/>
              </a:rPr>
              <a:t>NLTK Tokenization + VADER</a:t>
            </a:r>
          </a:p>
          <a:p>
            <a:pPr>
              <a:lnSpc>
                <a:spcPts val="4368"/>
              </a:lnSpc>
            </a:pPr>
            <a:r>
              <a:rPr lang="en-US" sz="3120">
                <a:solidFill>
                  <a:srgbClr val="FCFCFC"/>
                </a:solidFill>
                <a:latin typeface="Canva Sans 1 Bold"/>
              </a:rPr>
              <a:t>SpaCy + VADER</a:t>
            </a:r>
          </a:p>
          <a:p>
            <a:pPr>
              <a:lnSpc>
                <a:spcPts val="4368"/>
              </a:lnSpc>
            </a:pPr>
            <a:r>
              <a:rPr lang="en-US" sz="3120">
                <a:solidFill>
                  <a:srgbClr val="FCFCFC"/>
                </a:solidFill>
                <a:latin typeface="Canva Sans 1 Bold"/>
              </a:rPr>
              <a:t>ADJ/ADV POS + VADER</a:t>
            </a:r>
          </a:p>
          <a:p>
            <a:pPr>
              <a:lnSpc>
                <a:spcPts val="4368"/>
              </a:lnSpc>
            </a:pPr>
            <a:r>
              <a:rPr lang="en-US" sz="3120">
                <a:solidFill>
                  <a:srgbClr val="FCFCFC"/>
                </a:solidFill>
                <a:latin typeface="Canva Sans 1 Bold"/>
              </a:rPr>
              <a:t>ADV POS + VADER</a:t>
            </a:r>
          </a:p>
        </p:txBody>
      </p:sp>
      <p:sp>
        <p:nvSpPr>
          <p:cNvPr name="TextBox 28" id="28"/>
          <p:cNvSpPr txBox="true"/>
          <p:nvPr/>
        </p:nvSpPr>
        <p:spPr>
          <a:xfrm rot="0">
            <a:off x="9144000" y="5710185"/>
            <a:ext cx="4957054" cy="2705100"/>
          </a:xfrm>
          <a:prstGeom prst="rect">
            <a:avLst/>
          </a:prstGeom>
        </p:spPr>
        <p:txBody>
          <a:bodyPr anchor="t" rtlCol="false" tIns="0" lIns="0" bIns="0" rIns="0">
            <a:spAutoFit/>
          </a:bodyPr>
          <a:lstStyle/>
          <a:p>
            <a:pPr algn="ctr">
              <a:lnSpc>
                <a:spcPts val="5280"/>
              </a:lnSpc>
            </a:pPr>
            <a:r>
              <a:rPr lang="en-US" sz="4400">
                <a:solidFill>
                  <a:srgbClr val="FCFCFC"/>
                </a:solidFill>
                <a:latin typeface="Poppins Ultra-Bold"/>
              </a:rPr>
              <a:t>3 Evaluating  Accuracy</a:t>
            </a:r>
          </a:p>
          <a:p>
            <a:pPr algn="ctr">
              <a:lnSpc>
                <a:spcPts val="5280"/>
              </a:lnSpc>
            </a:pPr>
            <a:r>
              <a:rPr lang="en-US" sz="4400">
                <a:solidFill>
                  <a:srgbClr val="FCFCFC"/>
                </a:solidFill>
                <a:latin typeface="Poppins Ultra-Bold"/>
                <a:ea typeface="Poppins Ultra-Bold"/>
              </a:rPr>
              <a:t>NLTK：0.674</a:t>
            </a:r>
          </a:p>
          <a:p>
            <a:pPr algn="ctr">
              <a:lnSpc>
                <a:spcPts val="5280"/>
              </a:lnSpc>
            </a:pPr>
            <a:r>
              <a:rPr lang="en-US" sz="4400">
                <a:solidFill>
                  <a:srgbClr val="FCFCFC"/>
                </a:solidFill>
                <a:latin typeface="Poppins Ultra-Bold"/>
                <a:ea typeface="Poppins Ultra-Bold"/>
              </a:rPr>
              <a:t>SpaCy：0.675</a:t>
            </a:r>
          </a:p>
        </p:txBody>
      </p:sp>
      <p:sp>
        <p:nvSpPr>
          <p:cNvPr name="TextBox 29" id="29"/>
          <p:cNvSpPr txBox="true"/>
          <p:nvPr/>
        </p:nvSpPr>
        <p:spPr>
          <a:xfrm rot="0">
            <a:off x="13502309" y="5342988"/>
            <a:ext cx="4957054" cy="3305175"/>
          </a:xfrm>
          <a:prstGeom prst="rect">
            <a:avLst/>
          </a:prstGeom>
        </p:spPr>
        <p:txBody>
          <a:bodyPr anchor="t" rtlCol="false" tIns="0" lIns="0" bIns="0" rIns="0">
            <a:spAutoFit/>
          </a:bodyPr>
          <a:lstStyle/>
          <a:p>
            <a:pPr algn="ctr">
              <a:lnSpc>
                <a:spcPts val="5760"/>
              </a:lnSpc>
            </a:pPr>
            <a:r>
              <a:rPr lang="en-US" sz="4800">
                <a:solidFill>
                  <a:srgbClr val="FCFCFC"/>
                </a:solidFill>
                <a:latin typeface="Poppins Ultra-Bold"/>
              </a:rPr>
              <a:t>4</a:t>
            </a:r>
          </a:p>
          <a:p>
            <a:pPr algn="ctr">
              <a:lnSpc>
                <a:spcPts val="5760"/>
              </a:lnSpc>
            </a:pPr>
            <a:r>
              <a:rPr lang="en-US" sz="4800">
                <a:solidFill>
                  <a:srgbClr val="FCFCFC"/>
                </a:solidFill>
                <a:latin typeface="Poppins Ultra-Bold"/>
              </a:rPr>
              <a:t>Best</a:t>
            </a:r>
          </a:p>
          <a:p>
            <a:pPr algn="ctr">
              <a:lnSpc>
                <a:spcPts val="5760"/>
              </a:lnSpc>
            </a:pPr>
            <a:r>
              <a:rPr lang="en-US" sz="4800">
                <a:solidFill>
                  <a:srgbClr val="FCFCFC"/>
                </a:solidFill>
                <a:latin typeface="Poppins Ultra-Bold"/>
              </a:rPr>
              <a:t>Model</a:t>
            </a:r>
          </a:p>
          <a:p>
            <a:pPr algn="ctr">
              <a:lnSpc>
                <a:spcPts val="2880"/>
              </a:lnSpc>
            </a:pPr>
            <a:r>
              <a:rPr lang="en-US" sz="2400">
                <a:solidFill>
                  <a:srgbClr val="FCFCFC"/>
                </a:solidFill>
                <a:latin typeface="Poppins Ultra-Bold"/>
              </a:rPr>
              <a:t>NLTK </a:t>
            </a:r>
          </a:p>
          <a:p>
            <a:pPr algn="ctr">
              <a:lnSpc>
                <a:spcPts val="2880"/>
              </a:lnSpc>
            </a:pPr>
            <a:r>
              <a:rPr lang="en-US" sz="2400">
                <a:solidFill>
                  <a:srgbClr val="FCFCFC"/>
                </a:solidFill>
                <a:latin typeface="Poppins Ultra-Bold"/>
              </a:rPr>
              <a:t>Tokenization</a:t>
            </a:r>
          </a:p>
          <a:p>
            <a:pPr algn="ctr">
              <a:lnSpc>
                <a:spcPts val="2880"/>
              </a:lnSpc>
            </a:pPr>
            <a:r>
              <a:rPr lang="en-US" sz="2400">
                <a:solidFill>
                  <a:srgbClr val="FCFCFC"/>
                </a:solidFill>
                <a:latin typeface="Poppins Ultra-Bold"/>
              </a:rPr>
              <a:t>+Vader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CFCFC"/>
        </a:solidFill>
      </p:bgPr>
    </p:bg>
    <p:spTree>
      <p:nvGrpSpPr>
        <p:cNvPr id="1" name=""/>
        <p:cNvGrpSpPr/>
        <p:nvPr/>
      </p:nvGrpSpPr>
      <p:grpSpPr>
        <a:xfrm>
          <a:off x="0" y="0"/>
          <a:ext cx="0" cy="0"/>
          <a:chOff x="0" y="0"/>
          <a:chExt cx="0" cy="0"/>
        </a:xfrm>
      </p:grpSpPr>
      <p:sp>
        <p:nvSpPr>
          <p:cNvPr name="Freeform 2" id="2"/>
          <p:cNvSpPr/>
          <p:nvPr/>
        </p:nvSpPr>
        <p:spPr>
          <a:xfrm flipH="false" flipV="true" rot="0">
            <a:off x="15518065" y="0"/>
            <a:ext cx="2769935" cy="2769935"/>
          </a:xfrm>
          <a:custGeom>
            <a:avLst/>
            <a:gdLst/>
            <a:ahLst/>
            <a:cxnLst/>
            <a:rect r="r" b="b" t="t" l="l"/>
            <a:pathLst>
              <a:path h="2769935" w="2769935">
                <a:moveTo>
                  <a:pt x="0" y="2769935"/>
                </a:moveTo>
                <a:lnTo>
                  <a:pt x="2769935" y="2769935"/>
                </a:lnTo>
                <a:lnTo>
                  <a:pt x="2769935" y="0"/>
                </a:lnTo>
                <a:lnTo>
                  <a:pt x="0" y="0"/>
                </a:lnTo>
                <a:lnTo>
                  <a:pt x="0" y="276993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576807" y="9589688"/>
            <a:ext cx="402724" cy="402724"/>
          </a:xfrm>
          <a:custGeom>
            <a:avLst/>
            <a:gdLst/>
            <a:ahLst/>
            <a:cxnLst/>
            <a:rect r="r" b="b" t="t" l="l"/>
            <a:pathLst>
              <a:path h="402724" w="402724">
                <a:moveTo>
                  <a:pt x="0" y="0"/>
                </a:moveTo>
                <a:lnTo>
                  <a:pt x="402725" y="0"/>
                </a:lnTo>
                <a:lnTo>
                  <a:pt x="402725" y="402724"/>
                </a:lnTo>
                <a:lnTo>
                  <a:pt x="0" y="4027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071856" y="9589688"/>
            <a:ext cx="402724" cy="402724"/>
          </a:xfrm>
          <a:custGeom>
            <a:avLst/>
            <a:gdLst/>
            <a:ahLst/>
            <a:cxnLst/>
            <a:rect r="r" b="b" t="t" l="l"/>
            <a:pathLst>
              <a:path h="402724" w="402724">
                <a:moveTo>
                  <a:pt x="0" y="0"/>
                </a:moveTo>
                <a:lnTo>
                  <a:pt x="402724" y="0"/>
                </a:lnTo>
                <a:lnTo>
                  <a:pt x="402724" y="402724"/>
                </a:lnTo>
                <a:lnTo>
                  <a:pt x="0" y="4027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567938" y="9589688"/>
            <a:ext cx="402724" cy="402724"/>
          </a:xfrm>
          <a:custGeom>
            <a:avLst/>
            <a:gdLst/>
            <a:ahLst/>
            <a:cxnLst/>
            <a:rect r="r" b="b" t="t" l="l"/>
            <a:pathLst>
              <a:path h="402724" w="402724">
                <a:moveTo>
                  <a:pt x="0" y="0"/>
                </a:moveTo>
                <a:lnTo>
                  <a:pt x="402724" y="0"/>
                </a:lnTo>
                <a:lnTo>
                  <a:pt x="402724" y="402724"/>
                </a:lnTo>
                <a:lnTo>
                  <a:pt x="0" y="4027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308468" y="328036"/>
            <a:ext cx="3061970" cy="373004"/>
          </a:xfrm>
          <a:custGeom>
            <a:avLst/>
            <a:gdLst/>
            <a:ahLst/>
            <a:cxnLst/>
            <a:rect r="r" b="b" t="t" l="l"/>
            <a:pathLst>
              <a:path h="373004" w="3061970">
                <a:moveTo>
                  <a:pt x="0" y="0"/>
                </a:moveTo>
                <a:lnTo>
                  <a:pt x="3061971" y="0"/>
                </a:lnTo>
                <a:lnTo>
                  <a:pt x="3061971" y="373004"/>
                </a:lnTo>
                <a:lnTo>
                  <a:pt x="0" y="3730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7" id="7"/>
          <p:cNvGrpSpPr/>
          <p:nvPr/>
        </p:nvGrpSpPr>
        <p:grpSpPr>
          <a:xfrm rot="0">
            <a:off x="3851141" y="289575"/>
            <a:ext cx="11186220" cy="1153848"/>
            <a:chOff x="0" y="0"/>
            <a:chExt cx="2946165" cy="303894"/>
          </a:xfrm>
        </p:grpSpPr>
        <p:sp>
          <p:nvSpPr>
            <p:cNvPr name="Freeform 8" id="8"/>
            <p:cNvSpPr/>
            <p:nvPr/>
          </p:nvSpPr>
          <p:spPr>
            <a:xfrm flipH="false" flipV="false" rot="0">
              <a:off x="0" y="0"/>
              <a:ext cx="2946165" cy="303894"/>
            </a:xfrm>
            <a:custGeom>
              <a:avLst/>
              <a:gdLst/>
              <a:ahLst/>
              <a:cxnLst/>
              <a:rect r="r" b="b" t="t" l="l"/>
              <a:pathLst>
                <a:path h="303894" w="2946165">
                  <a:moveTo>
                    <a:pt x="24223" y="0"/>
                  </a:moveTo>
                  <a:lnTo>
                    <a:pt x="2921942" y="0"/>
                  </a:lnTo>
                  <a:cubicBezTo>
                    <a:pt x="2928366" y="0"/>
                    <a:pt x="2934527" y="2552"/>
                    <a:pt x="2939070" y="7095"/>
                  </a:cubicBezTo>
                  <a:cubicBezTo>
                    <a:pt x="2943613" y="11638"/>
                    <a:pt x="2946165" y="17799"/>
                    <a:pt x="2946165" y="24223"/>
                  </a:cubicBezTo>
                  <a:lnTo>
                    <a:pt x="2946165" y="279671"/>
                  </a:lnTo>
                  <a:cubicBezTo>
                    <a:pt x="2946165" y="293049"/>
                    <a:pt x="2935320" y="303894"/>
                    <a:pt x="2921942" y="303894"/>
                  </a:cubicBezTo>
                  <a:lnTo>
                    <a:pt x="24223" y="303894"/>
                  </a:lnTo>
                  <a:cubicBezTo>
                    <a:pt x="10845" y="303894"/>
                    <a:pt x="0" y="293049"/>
                    <a:pt x="0" y="279671"/>
                  </a:cubicBezTo>
                  <a:lnTo>
                    <a:pt x="0" y="24223"/>
                  </a:lnTo>
                  <a:cubicBezTo>
                    <a:pt x="0" y="10845"/>
                    <a:pt x="10845" y="0"/>
                    <a:pt x="24223" y="0"/>
                  </a:cubicBezTo>
                  <a:close/>
                </a:path>
              </a:pathLst>
            </a:custGeom>
            <a:solidFill>
              <a:srgbClr val="FFC619"/>
            </a:solidFill>
          </p:spPr>
        </p:sp>
        <p:sp>
          <p:nvSpPr>
            <p:cNvPr name="TextBox 9" id="9"/>
            <p:cNvSpPr txBox="true"/>
            <p:nvPr/>
          </p:nvSpPr>
          <p:spPr>
            <a:xfrm>
              <a:off x="0" y="-57150"/>
              <a:ext cx="2946165" cy="361044"/>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3679320" y="476438"/>
            <a:ext cx="11529864" cy="1895475"/>
          </a:xfrm>
          <a:prstGeom prst="rect">
            <a:avLst/>
          </a:prstGeom>
        </p:spPr>
        <p:txBody>
          <a:bodyPr anchor="t" rtlCol="false" tIns="0" lIns="0" bIns="0" rIns="0">
            <a:spAutoFit/>
          </a:bodyPr>
          <a:lstStyle/>
          <a:p>
            <a:pPr algn="ctr">
              <a:lnSpc>
                <a:spcPts val="4919"/>
              </a:lnSpc>
            </a:pPr>
            <a:r>
              <a:rPr lang="en-US" sz="4099">
                <a:solidFill>
                  <a:srgbClr val="FFFFFF"/>
                </a:solidFill>
                <a:latin typeface="Poppins Ultra-Bold"/>
              </a:rPr>
              <a:t>Store Analysis based on sentiments</a:t>
            </a:r>
          </a:p>
          <a:p>
            <a:pPr algn="ctr">
              <a:lnSpc>
                <a:spcPts val="4919"/>
              </a:lnSpc>
            </a:pPr>
          </a:p>
          <a:p>
            <a:pPr algn="ctr">
              <a:lnSpc>
                <a:spcPts val="4919"/>
              </a:lnSpc>
              <a:spcBef>
                <a:spcPct val="0"/>
              </a:spcBef>
            </a:pPr>
          </a:p>
        </p:txBody>
      </p:sp>
      <p:sp>
        <p:nvSpPr>
          <p:cNvPr name="TextBox 11" id="11"/>
          <p:cNvSpPr txBox="true"/>
          <p:nvPr/>
        </p:nvSpPr>
        <p:spPr>
          <a:xfrm rot="0">
            <a:off x="10651198" y="2333813"/>
            <a:ext cx="6823383" cy="8115300"/>
          </a:xfrm>
          <a:prstGeom prst="rect">
            <a:avLst/>
          </a:prstGeom>
        </p:spPr>
        <p:txBody>
          <a:bodyPr anchor="t" rtlCol="false" tIns="0" lIns="0" bIns="0" rIns="0">
            <a:spAutoFit/>
          </a:bodyPr>
          <a:lstStyle/>
          <a:p>
            <a:pPr>
              <a:lnSpc>
                <a:spcPts val="3766"/>
              </a:lnSpc>
            </a:pPr>
            <a:r>
              <a:rPr lang="en-US" sz="3138">
                <a:solidFill>
                  <a:srgbClr val="F5AF19"/>
                </a:solidFill>
                <a:latin typeface="Poppins Ultra-Bold"/>
              </a:rPr>
              <a:t>Utilize customer review sentiment scores to analyze McDonald's store performance and customer satisfaction levels.</a:t>
            </a:r>
          </a:p>
          <a:p>
            <a:pPr>
              <a:lnSpc>
                <a:spcPts val="3766"/>
              </a:lnSpc>
            </a:pPr>
            <a:r>
              <a:rPr lang="en-US" sz="3138">
                <a:solidFill>
                  <a:srgbClr val="000000"/>
                </a:solidFill>
                <a:latin typeface="Poppins"/>
              </a:rPr>
              <a:t>Identified top five stores with the highest satisfaction and bottom five with the lowest, revealing key areas for improvement and best practices.</a:t>
            </a:r>
          </a:p>
          <a:p>
            <a:pPr>
              <a:lnSpc>
                <a:spcPts val="2206"/>
              </a:lnSpc>
            </a:pPr>
          </a:p>
          <a:p>
            <a:pPr>
              <a:lnSpc>
                <a:spcPts val="2206"/>
              </a:lnSpc>
            </a:pPr>
          </a:p>
          <a:p>
            <a:pPr>
              <a:lnSpc>
                <a:spcPts val="2206"/>
              </a:lnSpc>
            </a:pPr>
          </a:p>
          <a:p>
            <a:pPr>
              <a:lnSpc>
                <a:spcPts val="2206"/>
              </a:lnSpc>
            </a:pPr>
          </a:p>
          <a:p>
            <a:pPr>
              <a:lnSpc>
                <a:spcPts val="2206"/>
              </a:lnSpc>
            </a:pPr>
          </a:p>
          <a:p>
            <a:pPr>
              <a:lnSpc>
                <a:spcPts val="2206"/>
              </a:lnSpc>
            </a:pPr>
          </a:p>
          <a:p>
            <a:pPr>
              <a:lnSpc>
                <a:spcPts val="2206"/>
              </a:lnSpc>
            </a:pPr>
          </a:p>
          <a:p>
            <a:pPr>
              <a:lnSpc>
                <a:spcPts val="2206"/>
              </a:lnSpc>
            </a:pPr>
          </a:p>
          <a:p>
            <a:pPr>
              <a:lnSpc>
                <a:spcPts val="2206"/>
              </a:lnSpc>
            </a:pPr>
          </a:p>
          <a:p>
            <a:pPr>
              <a:lnSpc>
                <a:spcPts val="2206"/>
              </a:lnSpc>
            </a:pPr>
          </a:p>
          <a:p>
            <a:pPr>
              <a:lnSpc>
                <a:spcPts val="2206"/>
              </a:lnSpc>
            </a:pPr>
          </a:p>
          <a:p>
            <a:pPr algn="r">
              <a:lnSpc>
                <a:spcPts val="2206"/>
              </a:lnSpc>
              <a:spcBef>
                <a:spcPct val="0"/>
              </a:spcBef>
            </a:pPr>
          </a:p>
        </p:txBody>
      </p:sp>
      <p:sp>
        <p:nvSpPr>
          <p:cNvPr name="Freeform 12" id="12"/>
          <p:cNvSpPr/>
          <p:nvPr/>
        </p:nvSpPr>
        <p:spPr>
          <a:xfrm flipH="false" flipV="false" rot="0">
            <a:off x="815835" y="1703734"/>
            <a:ext cx="9194689" cy="6879533"/>
          </a:xfrm>
          <a:custGeom>
            <a:avLst/>
            <a:gdLst/>
            <a:ahLst/>
            <a:cxnLst/>
            <a:rect r="r" b="b" t="t" l="l"/>
            <a:pathLst>
              <a:path h="6879533" w="9194689">
                <a:moveTo>
                  <a:pt x="0" y="0"/>
                </a:moveTo>
                <a:lnTo>
                  <a:pt x="9194688" y="0"/>
                </a:lnTo>
                <a:lnTo>
                  <a:pt x="9194688" y="6879532"/>
                </a:lnTo>
                <a:lnTo>
                  <a:pt x="0" y="6879532"/>
                </a:lnTo>
                <a:lnTo>
                  <a:pt x="0" y="0"/>
                </a:lnTo>
                <a:close/>
              </a:path>
            </a:pathLst>
          </a:custGeom>
          <a:blipFill>
            <a:blip r:embed="rId10"/>
            <a:stretch>
              <a:fillRect l="0" t="0" r="-4303" b="0"/>
            </a:stretch>
          </a:blipFill>
        </p:spPr>
      </p:sp>
      <p:sp>
        <p:nvSpPr>
          <p:cNvPr name="TextBox 13" id="13"/>
          <p:cNvSpPr txBox="true"/>
          <p:nvPr/>
        </p:nvSpPr>
        <p:spPr>
          <a:xfrm rot="0">
            <a:off x="720232" y="8646713"/>
            <a:ext cx="16230600" cy="942975"/>
          </a:xfrm>
          <a:prstGeom prst="rect">
            <a:avLst/>
          </a:prstGeom>
        </p:spPr>
        <p:txBody>
          <a:bodyPr anchor="t" rtlCol="false" tIns="0" lIns="0" bIns="0" rIns="0">
            <a:spAutoFit/>
          </a:bodyPr>
          <a:lstStyle/>
          <a:p>
            <a:pPr algn="ctr">
              <a:lnSpc>
                <a:spcPts val="3600"/>
              </a:lnSpc>
              <a:spcBef>
                <a:spcPct val="0"/>
              </a:spcBef>
            </a:pPr>
            <a:r>
              <a:rPr lang="en-US" sz="3000">
                <a:solidFill>
                  <a:srgbClr val="D6801C"/>
                </a:solidFill>
                <a:latin typeface="Poppins Ultra-Bold"/>
              </a:rPr>
              <a:t>Performance Benchmarking: The analysis sets a benchmark for store performance, enabling targeted improvements in underperforming locations.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DAF8skgklAc</dc:identifier>
  <dcterms:modified xsi:type="dcterms:W3CDTF">2011-08-01T06:04:30Z</dcterms:modified>
  <cp:revision>1</cp:revision>
  <dc:title>Yellow White Professional Product Branding Service Presentation</dc:title>
</cp:coreProperties>
</file>